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7" r:id="rId2"/>
    <p:sldId id="316" r:id="rId3"/>
    <p:sldId id="2046" r:id="rId4"/>
    <p:sldId id="314" r:id="rId5"/>
    <p:sldId id="2067" r:id="rId6"/>
    <p:sldId id="318" r:id="rId7"/>
    <p:sldId id="338" r:id="rId8"/>
    <p:sldId id="263" r:id="rId9"/>
    <p:sldId id="308" r:id="rId10"/>
    <p:sldId id="344" r:id="rId11"/>
    <p:sldId id="348" r:id="rId12"/>
    <p:sldId id="2097" r:id="rId13"/>
    <p:sldId id="2098" r:id="rId14"/>
    <p:sldId id="360" r:id="rId15"/>
    <p:sldId id="2099" r:id="rId16"/>
    <p:sldId id="357" r:id="rId17"/>
    <p:sldId id="358" r:id="rId18"/>
    <p:sldId id="2029" r:id="rId19"/>
    <p:sldId id="2018" r:id="rId20"/>
    <p:sldId id="2045" r:id="rId21"/>
    <p:sldId id="2053" r:id="rId22"/>
    <p:sldId id="2089" r:id="rId23"/>
    <p:sldId id="2100" r:id="rId24"/>
    <p:sldId id="2068" r:id="rId25"/>
    <p:sldId id="2069" r:id="rId26"/>
    <p:sldId id="2048" r:id="rId27"/>
    <p:sldId id="2050" r:id="rId28"/>
    <p:sldId id="2070" r:id="rId29"/>
    <p:sldId id="2071" r:id="rId30"/>
    <p:sldId id="2042" r:id="rId31"/>
    <p:sldId id="2064" r:id="rId32"/>
    <p:sldId id="2065" r:id="rId33"/>
    <p:sldId id="2066" r:id="rId34"/>
    <p:sldId id="2039" r:id="rId35"/>
    <p:sldId id="2072" r:id="rId36"/>
    <p:sldId id="2047" r:id="rId37"/>
    <p:sldId id="2090" r:id="rId38"/>
    <p:sldId id="2061" r:id="rId39"/>
    <p:sldId id="2073" r:id="rId40"/>
    <p:sldId id="2062" r:id="rId41"/>
    <p:sldId id="2058" r:id="rId42"/>
    <p:sldId id="2049" r:id="rId43"/>
    <p:sldId id="2063" r:id="rId44"/>
    <p:sldId id="2051" r:id="rId45"/>
    <p:sldId id="2060" r:id="rId46"/>
    <p:sldId id="2055" r:id="rId47"/>
    <p:sldId id="2052" r:id="rId48"/>
    <p:sldId id="2085" r:id="rId49"/>
    <p:sldId id="323" r:id="rId50"/>
    <p:sldId id="2086" r:id="rId51"/>
    <p:sldId id="307" r:id="rId52"/>
    <p:sldId id="280" r:id="rId53"/>
    <p:sldId id="309" r:id="rId54"/>
    <p:sldId id="310" r:id="rId55"/>
    <p:sldId id="311" r:id="rId56"/>
    <p:sldId id="312" r:id="rId57"/>
    <p:sldId id="313" r:id="rId58"/>
    <p:sldId id="2087" r:id="rId59"/>
    <p:sldId id="317" r:id="rId60"/>
    <p:sldId id="2088" r:id="rId61"/>
    <p:sldId id="319" r:id="rId62"/>
    <p:sldId id="320" r:id="rId63"/>
    <p:sldId id="281" r:id="rId64"/>
    <p:sldId id="2101" r:id="rId65"/>
    <p:sldId id="2102" r:id="rId66"/>
    <p:sldId id="305" r:id="rId67"/>
    <p:sldId id="2036" r:id="rId68"/>
    <p:sldId id="264" r:id="rId69"/>
    <p:sldId id="261" r:id="rId70"/>
    <p:sldId id="265" r:id="rId71"/>
    <p:sldId id="262" r:id="rId72"/>
    <p:sldId id="259" r:id="rId73"/>
    <p:sldId id="260" r:id="rId74"/>
    <p:sldId id="2075" r:id="rId75"/>
    <p:sldId id="2037" r:id="rId76"/>
    <p:sldId id="2091" r:id="rId77"/>
    <p:sldId id="2092" r:id="rId78"/>
    <p:sldId id="2080" r:id="rId79"/>
    <p:sldId id="2081" r:id="rId80"/>
    <p:sldId id="2082" r:id="rId81"/>
    <p:sldId id="2083" r:id="rId82"/>
    <p:sldId id="2084" r:id="rId83"/>
    <p:sldId id="256" r:id="rId84"/>
    <p:sldId id="2019" r:id="rId85"/>
    <p:sldId id="2020" r:id="rId86"/>
    <p:sldId id="2021" r:id="rId87"/>
    <p:sldId id="2022" r:id="rId8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outlineViewPr>
    <p:cViewPr>
      <p:scale>
        <a:sx n="33" d="100"/>
        <a:sy n="33" d="100"/>
      </p:scale>
      <p:origin x="0" y="-16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7260B-5D04-4CC2-A6BE-143B10B13088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FAD088A-9274-4C45-B863-6051F9184E24}">
      <dgm:prSet phldrT="[Text]" custT="1"/>
      <dgm:spPr/>
      <dgm:t>
        <a:bodyPr/>
        <a:lstStyle/>
        <a:p>
          <a:r>
            <a:rPr lang="en-US" sz="1900" dirty="0"/>
            <a:t>Stage 1: Clinical review, medicines reconciliation </a:t>
          </a:r>
          <a:endParaRPr lang="en-GB" sz="1900" dirty="0"/>
        </a:p>
      </dgm:t>
    </dgm:pt>
    <dgm:pt modelId="{75119220-1110-423A-8345-BC59B3BB7480}" type="parTrans" cxnId="{08877A73-0440-4952-AFA5-9B973679C1BC}">
      <dgm:prSet/>
      <dgm:spPr/>
      <dgm:t>
        <a:bodyPr/>
        <a:lstStyle/>
        <a:p>
          <a:endParaRPr lang="en-GB" sz="1900"/>
        </a:p>
      </dgm:t>
    </dgm:pt>
    <dgm:pt modelId="{205C8282-A83A-40BF-AEF4-0AFBCBE49BB0}" type="sibTrans" cxnId="{08877A73-0440-4952-AFA5-9B973679C1BC}">
      <dgm:prSet/>
      <dgm:spPr/>
      <dgm:t>
        <a:bodyPr/>
        <a:lstStyle/>
        <a:p>
          <a:endParaRPr lang="en-GB" sz="1900"/>
        </a:p>
      </dgm:t>
    </dgm:pt>
    <dgm:pt modelId="{4EEDE44D-106A-4375-AC0D-48573F7E8D2C}">
      <dgm:prSet phldrT="[Text]" custT="1"/>
      <dgm:spPr/>
      <dgm:t>
        <a:bodyPr/>
        <a:lstStyle/>
        <a:p>
          <a:r>
            <a:rPr lang="en-GB" sz="1900" dirty="0">
              <a:latin typeface="+mn-lt"/>
            </a:rPr>
            <a:t>Stage 2: Ensure m</a:t>
          </a:r>
          <a:r>
            <a:rPr lang="en-GB" sz="1900" dirty="0">
              <a:latin typeface="+mn-lt"/>
              <a:cs typeface="Arial" panose="020B0604020202020204" pitchFamily="34" charset="0"/>
            </a:rPr>
            <a:t>edicines prescribed post-discharge reflect any changes discrepancies resolved </a:t>
          </a:r>
          <a:endParaRPr lang="en-GB" sz="1900" dirty="0">
            <a:latin typeface="+mn-lt"/>
          </a:endParaRPr>
        </a:p>
      </dgm:t>
    </dgm:pt>
    <dgm:pt modelId="{41FF380C-95D8-4D87-B4B9-19A6AC31937E}" type="parTrans" cxnId="{336F08A6-600C-4470-8B8C-9F6DA89DAE44}">
      <dgm:prSet/>
      <dgm:spPr/>
      <dgm:t>
        <a:bodyPr/>
        <a:lstStyle/>
        <a:p>
          <a:endParaRPr lang="en-GB" sz="1900"/>
        </a:p>
      </dgm:t>
    </dgm:pt>
    <dgm:pt modelId="{84E44A32-F176-4D96-A7B0-03000D69DC16}" type="sibTrans" cxnId="{336F08A6-600C-4470-8B8C-9F6DA89DAE44}">
      <dgm:prSet/>
      <dgm:spPr/>
      <dgm:t>
        <a:bodyPr/>
        <a:lstStyle/>
        <a:p>
          <a:endParaRPr lang="en-GB" sz="1900"/>
        </a:p>
      </dgm:t>
    </dgm:pt>
    <dgm:pt modelId="{EAF7B71B-674D-4E77-A618-E73164966B7C}">
      <dgm:prSet phldrT="[Text]" custT="1"/>
      <dgm:spPr/>
      <dgm:t>
        <a:bodyPr/>
        <a:lstStyle/>
        <a:p>
          <a:r>
            <a:rPr lang="en-GB" sz="1900" dirty="0"/>
            <a:t>Stage 3: Consultation with patient </a:t>
          </a:r>
        </a:p>
      </dgm:t>
    </dgm:pt>
    <dgm:pt modelId="{73F76DB1-E1F3-4733-8CCD-CE07F1C6B24C}" type="parTrans" cxnId="{3564B86E-8AFD-4B68-AC5D-158CB7840516}">
      <dgm:prSet/>
      <dgm:spPr/>
      <dgm:t>
        <a:bodyPr/>
        <a:lstStyle/>
        <a:p>
          <a:endParaRPr lang="en-GB" sz="1900"/>
        </a:p>
      </dgm:t>
    </dgm:pt>
    <dgm:pt modelId="{B809D4CC-8F7E-416F-8B4B-C46FB7F645A6}" type="sibTrans" cxnId="{3564B86E-8AFD-4B68-AC5D-158CB7840516}">
      <dgm:prSet/>
      <dgm:spPr/>
      <dgm:t>
        <a:bodyPr/>
        <a:lstStyle/>
        <a:p>
          <a:endParaRPr lang="en-GB" sz="1900"/>
        </a:p>
      </dgm:t>
    </dgm:pt>
    <dgm:pt modelId="{C4EA2BF1-3CFA-4EE7-ADA5-AA870CE388F7}" type="pres">
      <dgm:prSet presAssocID="{2447260B-5D04-4CC2-A6BE-143B10B13088}" presName="linear" presStyleCnt="0">
        <dgm:presLayoutVars>
          <dgm:dir/>
          <dgm:resizeHandles val="exact"/>
        </dgm:presLayoutVars>
      </dgm:prSet>
      <dgm:spPr/>
    </dgm:pt>
    <dgm:pt modelId="{FE4EEFA6-4DD1-4901-BBBC-82BB2E99FFE1}" type="pres">
      <dgm:prSet presAssocID="{6FAD088A-9274-4C45-B863-6051F9184E24}" presName="comp" presStyleCnt="0"/>
      <dgm:spPr/>
    </dgm:pt>
    <dgm:pt modelId="{B0E526D6-7081-46BE-B9E5-EE7237ED6092}" type="pres">
      <dgm:prSet presAssocID="{6FAD088A-9274-4C45-B863-6051F9184E24}" presName="box" presStyleLbl="node1" presStyleIdx="0" presStyleCnt="3" custLinFactNeighborY="-23242"/>
      <dgm:spPr/>
    </dgm:pt>
    <dgm:pt modelId="{B9B10839-2CC5-480B-A1EF-11D3E08BF0A0}" type="pres">
      <dgm:prSet presAssocID="{6FAD088A-9274-4C45-B863-6051F9184E24}" presName="img" presStyleLbl="fgImgPlace1" presStyleIdx="0" presStyleCnt="3" custScaleX="77053" custScaleY="817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80DC5A3A-8003-48C1-B107-CFFB8B70BD9E}" type="pres">
      <dgm:prSet presAssocID="{6FAD088A-9274-4C45-B863-6051F9184E24}" presName="text" presStyleLbl="node1" presStyleIdx="0" presStyleCnt="3">
        <dgm:presLayoutVars>
          <dgm:bulletEnabled val="1"/>
        </dgm:presLayoutVars>
      </dgm:prSet>
      <dgm:spPr/>
    </dgm:pt>
    <dgm:pt modelId="{CC867607-72A1-4C42-978E-ACB982BCB8B8}" type="pres">
      <dgm:prSet presAssocID="{205C8282-A83A-40BF-AEF4-0AFBCBE49BB0}" presName="spacer" presStyleCnt="0"/>
      <dgm:spPr/>
    </dgm:pt>
    <dgm:pt modelId="{2E2A4EA5-75BE-4BA1-B405-7311B54A2A73}" type="pres">
      <dgm:prSet presAssocID="{4EEDE44D-106A-4375-AC0D-48573F7E8D2C}" presName="comp" presStyleCnt="0"/>
      <dgm:spPr/>
    </dgm:pt>
    <dgm:pt modelId="{92F9959E-4321-466A-86E8-5C41BF676104}" type="pres">
      <dgm:prSet presAssocID="{4EEDE44D-106A-4375-AC0D-48573F7E8D2C}" presName="box" presStyleLbl="node1" presStyleIdx="1" presStyleCnt="3" custScaleY="99386"/>
      <dgm:spPr/>
    </dgm:pt>
    <dgm:pt modelId="{56FA6ADC-90C4-4F5B-A65A-584D0A6B8B23}" type="pres">
      <dgm:prSet presAssocID="{4EEDE44D-106A-4375-AC0D-48573F7E8D2C}" presName="img" presStyleLbl="fgImgPlace1" presStyleIdx="1" presStyleCnt="3" custScaleX="77053" custScaleY="7384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8F7E1DE-7B17-42B1-884A-15A60CB1C45C}" type="pres">
      <dgm:prSet presAssocID="{4EEDE44D-106A-4375-AC0D-48573F7E8D2C}" presName="text" presStyleLbl="node1" presStyleIdx="1" presStyleCnt="3">
        <dgm:presLayoutVars>
          <dgm:bulletEnabled val="1"/>
        </dgm:presLayoutVars>
      </dgm:prSet>
      <dgm:spPr/>
    </dgm:pt>
    <dgm:pt modelId="{19611956-1B1C-4C5A-A53B-48680B956F67}" type="pres">
      <dgm:prSet presAssocID="{84E44A32-F176-4D96-A7B0-03000D69DC16}" presName="spacer" presStyleCnt="0"/>
      <dgm:spPr/>
    </dgm:pt>
    <dgm:pt modelId="{E19B6B21-9D89-4F58-8FB8-B167BFFC3BDB}" type="pres">
      <dgm:prSet presAssocID="{EAF7B71B-674D-4E77-A618-E73164966B7C}" presName="comp" presStyleCnt="0"/>
      <dgm:spPr/>
    </dgm:pt>
    <dgm:pt modelId="{C5AACB3B-798F-42B0-BAF7-FE3CB5C88FDD}" type="pres">
      <dgm:prSet presAssocID="{EAF7B71B-674D-4E77-A618-E73164966B7C}" presName="box" presStyleLbl="node1" presStyleIdx="2" presStyleCnt="3"/>
      <dgm:spPr/>
    </dgm:pt>
    <dgm:pt modelId="{532D85C8-4DBA-420C-9DC7-4DDC0654AB20}" type="pres">
      <dgm:prSet presAssocID="{EAF7B71B-674D-4E77-A618-E73164966B7C}" presName="img" presStyleLbl="fgImgPlace1" presStyleIdx="2" presStyleCnt="3" custScaleX="68788" custScaleY="777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Group of men"/>
        </a:ext>
      </dgm:extLst>
    </dgm:pt>
    <dgm:pt modelId="{93C73A17-C757-4201-8AEB-C0D38027A6A1}" type="pres">
      <dgm:prSet presAssocID="{EAF7B71B-674D-4E77-A618-E73164966B7C}" presName="text" presStyleLbl="node1" presStyleIdx="2" presStyleCnt="3">
        <dgm:presLayoutVars>
          <dgm:bulletEnabled val="1"/>
        </dgm:presLayoutVars>
      </dgm:prSet>
      <dgm:spPr/>
    </dgm:pt>
  </dgm:ptLst>
  <dgm:cxnLst>
    <dgm:cxn modelId="{DFDF6502-0DD5-4A77-9F5B-88B4E78C5690}" type="presOf" srcId="{4EEDE44D-106A-4375-AC0D-48573F7E8D2C}" destId="{92F9959E-4321-466A-86E8-5C41BF676104}" srcOrd="0" destOrd="0" presId="urn:microsoft.com/office/officeart/2005/8/layout/vList4"/>
    <dgm:cxn modelId="{04B96929-808B-4AA1-94D5-F8855E60726D}" type="presOf" srcId="{4EEDE44D-106A-4375-AC0D-48573F7E8D2C}" destId="{98F7E1DE-7B17-42B1-884A-15A60CB1C45C}" srcOrd="1" destOrd="0" presId="urn:microsoft.com/office/officeart/2005/8/layout/vList4"/>
    <dgm:cxn modelId="{37B00938-650E-4D79-A14C-109811F3A5AF}" type="presOf" srcId="{2447260B-5D04-4CC2-A6BE-143B10B13088}" destId="{C4EA2BF1-3CFA-4EE7-ADA5-AA870CE388F7}" srcOrd="0" destOrd="0" presId="urn:microsoft.com/office/officeart/2005/8/layout/vList4"/>
    <dgm:cxn modelId="{6570635F-B8B6-438B-A7D7-F684F1D881A0}" type="presOf" srcId="{6FAD088A-9274-4C45-B863-6051F9184E24}" destId="{B0E526D6-7081-46BE-B9E5-EE7237ED6092}" srcOrd="0" destOrd="0" presId="urn:microsoft.com/office/officeart/2005/8/layout/vList4"/>
    <dgm:cxn modelId="{3564B86E-8AFD-4B68-AC5D-158CB7840516}" srcId="{2447260B-5D04-4CC2-A6BE-143B10B13088}" destId="{EAF7B71B-674D-4E77-A618-E73164966B7C}" srcOrd="2" destOrd="0" parTransId="{73F76DB1-E1F3-4733-8CCD-CE07F1C6B24C}" sibTransId="{B809D4CC-8F7E-416F-8B4B-C46FB7F645A6}"/>
    <dgm:cxn modelId="{08877A73-0440-4952-AFA5-9B973679C1BC}" srcId="{2447260B-5D04-4CC2-A6BE-143B10B13088}" destId="{6FAD088A-9274-4C45-B863-6051F9184E24}" srcOrd="0" destOrd="0" parTransId="{75119220-1110-423A-8345-BC59B3BB7480}" sibTransId="{205C8282-A83A-40BF-AEF4-0AFBCBE49BB0}"/>
    <dgm:cxn modelId="{E95C4DA1-BC30-4DEC-881B-E693F207E05B}" type="presOf" srcId="{EAF7B71B-674D-4E77-A618-E73164966B7C}" destId="{93C73A17-C757-4201-8AEB-C0D38027A6A1}" srcOrd="1" destOrd="0" presId="urn:microsoft.com/office/officeart/2005/8/layout/vList4"/>
    <dgm:cxn modelId="{336F08A6-600C-4470-8B8C-9F6DA89DAE44}" srcId="{2447260B-5D04-4CC2-A6BE-143B10B13088}" destId="{4EEDE44D-106A-4375-AC0D-48573F7E8D2C}" srcOrd="1" destOrd="0" parTransId="{41FF380C-95D8-4D87-B4B9-19A6AC31937E}" sibTransId="{84E44A32-F176-4D96-A7B0-03000D69DC16}"/>
    <dgm:cxn modelId="{51E2BAAE-A2C8-4724-B42E-B0909955ADAF}" type="presOf" srcId="{6FAD088A-9274-4C45-B863-6051F9184E24}" destId="{80DC5A3A-8003-48C1-B107-CFFB8B70BD9E}" srcOrd="1" destOrd="0" presId="urn:microsoft.com/office/officeart/2005/8/layout/vList4"/>
    <dgm:cxn modelId="{061DC9B6-ECA4-498B-9621-75D2B41927BA}" type="presOf" srcId="{EAF7B71B-674D-4E77-A618-E73164966B7C}" destId="{C5AACB3B-798F-42B0-BAF7-FE3CB5C88FDD}" srcOrd="0" destOrd="0" presId="urn:microsoft.com/office/officeart/2005/8/layout/vList4"/>
    <dgm:cxn modelId="{483CD96B-FE58-430C-862D-6C86E5966DBA}" type="presParOf" srcId="{C4EA2BF1-3CFA-4EE7-ADA5-AA870CE388F7}" destId="{FE4EEFA6-4DD1-4901-BBBC-82BB2E99FFE1}" srcOrd="0" destOrd="0" presId="urn:microsoft.com/office/officeart/2005/8/layout/vList4"/>
    <dgm:cxn modelId="{DE73BCE6-071E-4F38-95A4-62AFE6773EFD}" type="presParOf" srcId="{FE4EEFA6-4DD1-4901-BBBC-82BB2E99FFE1}" destId="{B0E526D6-7081-46BE-B9E5-EE7237ED6092}" srcOrd="0" destOrd="0" presId="urn:microsoft.com/office/officeart/2005/8/layout/vList4"/>
    <dgm:cxn modelId="{D167BE5A-32CF-4342-886D-5731569BA903}" type="presParOf" srcId="{FE4EEFA6-4DD1-4901-BBBC-82BB2E99FFE1}" destId="{B9B10839-2CC5-480B-A1EF-11D3E08BF0A0}" srcOrd="1" destOrd="0" presId="urn:microsoft.com/office/officeart/2005/8/layout/vList4"/>
    <dgm:cxn modelId="{A49A6A9F-3A58-47F7-9EDE-CD66158D0F3E}" type="presParOf" srcId="{FE4EEFA6-4DD1-4901-BBBC-82BB2E99FFE1}" destId="{80DC5A3A-8003-48C1-B107-CFFB8B70BD9E}" srcOrd="2" destOrd="0" presId="urn:microsoft.com/office/officeart/2005/8/layout/vList4"/>
    <dgm:cxn modelId="{43D931F1-D820-434F-933F-7CC45157F4AA}" type="presParOf" srcId="{C4EA2BF1-3CFA-4EE7-ADA5-AA870CE388F7}" destId="{CC867607-72A1-4C42-978E-ACB982BCB8B8}" srcOrd="1" destOrd="0" presId="urn:microsoft.com/office/officeart/2005/8/layout/vList4"/>
    <dgm:cxn modelId="{7B9FFDA9-6CCF-4704-9033-C6075407A2E2}" type="presParOf" srcId="{C4EA2BF1-3CFA-4EE7-ADA5-AA870CE388F7}" destId="{2E2A4EA5-75BE-4BA1-B405-7311B54A2A73}" srcOrd="2" destOrd="0" presId="urn:microsoft.com/office/officeart/2005/8/layout/vList4"/>
    <dgm:cxn modelId="{0861F7C5-62ED-49F6-BC15-76C8B81A8C54}" type="presParOf" srcId="{2E2A4EA5-75BE-4BA1-B405-7311B54A2A73}" destId="{92F9959E-4321-466A-86E8-5C41BF676104}" srcOrd="0" destOrd="0" presId="urn:microsoft.com/office/officeart/2005/8/layout/vList4"/>
    <dgm:cxn modelId="{7F00168F-FB61-4BCE-9895-1E4F5F541139}" type="presParOf" srcId="{2E2A4EA5-75BE-4BA1-B405-7311B54A2A73}" destId="{56FA6ADC-90C4-4F5B-A65A-584D0A6B8B23}" srcOrd="1" destOrd="0" presId="urn:microsoft.com/office/officeart/2005/8/layout/vList4"/>
    <dgm:cxn modelId="{1BA33348-E598-4237-917A-FE67DBC6967A}" type="presParOf" srcId="{2E2A4EA5-75BE-4BA1-B405-7311B54A2A73}" destId="{98F7E1DE-7B17-42B1-884A-15A60CB1C45C}" srcOrd="2" destOrd="0" presId="urn:microsoft.com/office/officeart/2005/8/layout/vList4"/>
    <dgm:cxn modelId="{4DC627C9-FA51-4DEE-A034-DC43C477C9D3}" type="presParOf" srcId="{C4EA2BF1-3CFA-4EE7-ADA5-AA870CE388F7}" destId="{19611956-1B1C-4C5A-A53B-48680B956F67}" srcOrd="3" destOrd="0" presId="urn:microsoft.com/office/officeart/2005/8/layout/vList4"/>
    <dgm:cxn modelId="{A48F54FD-42B9-4E8E-8E42-0E68B9A77DEA}" type="presParOf" srcId="{C4EA2BF1-3CFA-4EE7-ADA5-AA870CE388F7}" destId="{E19B6B21-9D89-4F58-8FB8-B167BFFC3BDB}" srcOrd="4" destOrd="0" presId="urn:microsoft.com/office/officeart/2005/8/layout/vList4"/>
    <dgm:cxn modelId="{FF9C38D7-4E70-4DA9-AD9B-0D5B1BE73AAF}" type="presParOf" srcId="{E19B6B21-9D89-4F58-8FB8-B167BFFC3BDB}" destId="{C5AACB3B-798F-42B0-BAF7-FE3CB5C88FDD}" srcOrd="0" destOrd="0" presId="urn:microsoft.com/office/officeart/2005/8/layout/vList4"/>
    <dgm:cxn modelId="{E50E1312-4363-45C0-AE25-4EC89F06C490}" type="presParOf" srcId="{E19B6B21-9D89-4F58-8FB8-B167BFFC3BDB}" destId="{532D85C8-4DBA-420C-9DC7-4DDC0654AB20}" srcOrd="1" destOrd="0" presId="urn:microsoft.com/office/officeart/2005/8/layout/vList4"/>
    <dgm:cxn modelId="{9E92003A-6D8C-4E6F-B5D1-E6BF7CDD075B}" type="presParOf" srcId="{E19B6B21-9D89-4F58-8FB8-B167BFFC3BDB}" destId="{93C73A17-C757-4201-8AEB-C0D38027A6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526D6-7081-46BE-B9E5-EE7237ED6092}">
      <dsp:nvSpPr>
        <dsp:cNvPr id="0" name=""/>
        <dsp:cNvSpPr/>
      </dsp:nvSpPr>
      <dsp:spPr>
        <a:xfrm>
          <a:off x="0" y="0"/>
          <a:ext cx="4810125" cy="7362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Stage 1: Clinical review, medicines reconciliation </a:t>
          </a:r>
          <a:endParaRPr lang="en-GB" sz="1900" kern="1200" dirty="0"/>
        </a:p>
      </dsp:txBody>
      <dsp:txXfrm>
        <a:off x="1035652" y="0"/>
        <a:ext cx="3774472" cy="736272"/>
      </dsp:txXfrm>
    </dsp:sp>
    <dsp:sp modelId="{B9B10839-2CC5-480B-A1EF-11D3E08BF0A0}">
      <dsp:nvSpPr>
        <dsp:cNvPr id="0" name=""/>
        <dsp:cNvSpPr/>
      </dsp:nvSpPr>
      <dsp:spPr>
        <a:xfrm>
          <a:off x="184005" y="127295"/>
          <a:ext cx="741269" cy="4816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9959E-4321-466A-86E8-5C41BF676104}">
      <dsp:nvSpPr>
        <dsp:cNvPr id="0" name=""/>
        <dsp:cNvSpPr/>
      </dsp:nvSpPr>
      <dsp:spPr>
        <a:xfrm>
          <a:off x="0" y="809899"/>
          <a:ext cx="4810125" cy="731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n-lt"/>
            </a:rPr>
            <a:t>Stage 2: Ensure m</a:t>
          </a:r>
          <a:r>
            <a:rPr lang="en-GB" sz="1900" kern="1200" dirty="0">
              <a:latin typeface="+mn-lt"/>
              <a:cs typeface="Arial" panose="020B0604020202020204" pitchFamily="34" charset="0"/>
            </a:rPr>
            <a:t>edicines prescribed post-discharge reflect any changes discrepancies resolved </a:t>
          </a:r>
          <a:endParaRPr lang="en-GB" sz="1900" kern="1200" dirty="0">
            <a:latin typeface="+mn-lt"/>
          </a:endParaRPr>
        </a:p>
      </dsp:txBody>
      <dsp:txXfrm>
        <a:off x="1035652" y="809899"/>
        <a:ext cx="3774472" cy="731751"/>
      </dsp:txXfrm>
    </dsp:sp>
    <dsp:sp modelId="{56FA6ADC-90C4-4F5B-A65A-584D0A6B8B23}">
      <dsp:nvSpPr>
        <dsp:cNvPr id="0" name=""/>
        <dsp:cNvSpPr/>
      </dsp:nvSpPr>
      <dsp:spPr>
        <a:xfrm>
          <a:off x="184005" y="958304"/>
          <a:ext cx="741269" cy="4349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ACB3B-798F-42B0-BAF7-FE3CB5C88FDD}">
      <dsp:nvSpPr>
        <dsp:cNvPr id="0" name=""/>
        <dsp:cNvSpPr/>
      </dsp:nvSpPr>
      <dsp:spPr>
        <a:xfrm>
          <a:off x="0" y="1615278"/>
          <a:ext cx="4810125" cy="7362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Stage 3: Consultation with patient </a:t>
          </a:r>
        </a:p>
      </dsp:txBody>
      <dsp:txXfrm>
        <a:off x="1035652" y="1615278"/>
        <a:ext cx="3774472" cy="736272"/>
      </dsp:txXfrm>
    </dsp:sp>
    <dsp:sp modelId="{532D85C8-4DBA-420C-9DC7-4DDC0654AB20}">
      <dsp:nvSpPr>
        <dsp:cNvPr id="0" name=""/>
        <dsp:cNvSpPr/>
      </dsp:nvSpPr>
      <dsp:spPr>
        <a:xfrm>
          <a:off x="223760" y="1754304"/>
          <a:ext cx="661757" cy="45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19651-AB99-439E-9C94-7091003DB98A}" type="datetimeFigureOut">
              <a:rPr lang="en-GB" smtClean="0"/>
              <a:t>16/11/2022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6F949-01FE-4230-97B0-3EAE432C6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78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C35DB18-E6B6-DB77-94AF-D76FCD426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0EB47EE-7CE2-2B96-EE27-05B6F7669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Scheme Medication changes  - heart failure patients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MI – nil regular then 5 medications, promote stopping smoking</a:t>
            </a: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2BF5A10-DB6D-763D-136F-C07DDD9BF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9708A6D-DCF7-42C4-B58D-732665CBB35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Side-effects – gastric irritation, dyspepsia</a:t>
            </a:r>
          </a:p>
          <a:p>
            <a:r>
              <a:rPr lang="en-GB" altLang="en-US"/>
              <a:t>Monitor: unusual bleeding and bruising</a:t>
            </a:r>
          </a:p>
          <a:p>
            <a:endParaRPr lang="en-GB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6449C3-5A7D-42F5-BF93-2349CDA0F13C}" type="slidenum">
              <a:rPr lang="en-GB" altLang="en-US" smtClean="0"/>
              <a:pPr/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16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ACEI –reduces mortality and morbidity post MI in patients with LVSD, patients with good LVSD also benefit</a:t>
            </a:r>
          </a:p>
          <a:p>
            <a:r>
              <a:rPr lang="en-GB" altLang="en-US" dirty="0"/>
              <a:t>Prevent cardiac remodelling – angiotensin II one of several agents involved in ventricular remodelling – results in wall stress in the left ventricle</a:t>
            </a:r>
          </a:p>
          <a:p>
            <a:r>
              <a:rPr lang="en-GB" altLang="en-US" dirty="0"/>
              <a:t>ACEI decreases wall stress of the left ventricle – beneficial remodelling and less failure </a:t>
            </a:r>
          </a:p>
          <a:p>
            <a:r>
              <a:rPr lang="en-GB" altLang="en-US" dirty="0"/>
              <a:t>ARB – studies only in post-MI with LV dysfunction – valsartan at very high dosage showed equivalency to ACEI, losartan at lower dose was less effective than ACEI</a:t>
            </a:r>
          </a:p>
          <a:p>
            <a:endParaRPr lang="en-GB" altLang="en-US" dirty="0"/>
          </a:p>
          <a:p>
            <a:r>
              <a:rPr lang="en-GB" altLang="en-US" dirty="0"/>
              <a:t>Beta-blocker – evidence they reduce mortality post MI and reduce risk of further cardiovascular events and sudden cardiac death</a:t>
            </a:r>
          </a:p>
          <a:p>
            <a:endParaRPr lang="en-GB" altLang="en-US" dirty="0"/>
          </a:p>
          <a:p>
            <a:r>
              <a:rPr lang="en-GB" altLang="en-US" dirty="0"/>
              <a:t>Statin therapy – LFT’s baseline, within 3 months then 12 months, cholesterol levels baseline, within 3 months then 12 months</a:t>
            </a:r>
          </a:p>
          <a:p>
            <a:r>
              <a:rPr lang="en-GB" altLang="en-US" dirty="0"/>
              <a:t>CK not routine only if suspect </a:t>
            </a:r>
            <a:r>
              <a:rPr lang="en-GB" altLang="en-US" dirty="0" err="1"/>
              <a:t>rhabdomylsis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F5F809-C53F-48CC-8C99-72CD21CFFBDC}" type="slidenum">
              <a:rPr lang="en-GB" altLang="en-US" smtClean="0"/>
              <a:pPr/>
              <a:t>54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66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Post event ECHO - </a:t>
            </a:r>
            <a:r>
              <a:rPr lang="en-GB" altLang="en-US" dirty="0" err="1"/>
              <a:t>eplerenone</a:t>
            </a:r>
            <a:endParaRPr lang="en-GB" altLang="en-US" dirty="0"/>
          </a:p>
          <a:p>
            <a:pPr lvl="2" eaLnBrk="1" hangingPunct="1">
              <a:defRPr/>
            </a:pPr>
            <a:r>
              <a:rPr lang="en-GB" altLang="en-US" sz="1800" dirty="0"/>
              <a:t>Full lipid profile in 6 weeks </a:t>
            </a:r>
          </a:p>
          <a:p>
            <a:pPr lvl="2" eaLnBrk="1" hangingPunct="1">
              <a:defRPr/>
            </a:pPr>
            <a:r>
              <a:rPr lang="en-GB" altLang="en-US" sz="1800" dirty="0"/>
              <a:t>CK levels if experiencing muscle aches and pains</a:t>
            </a:r>
            <a:endParaRPr lang="en-GB" altLang="en-US" sz="2000" dirty="0"/>
          </a:p>
          <a:p>
            <a:endParaRPr lang="en-GB" altLang="en-US" dirty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D07C55-3197-42B7-8C0C-9B6FD4A79E22}" type="slidenum">
              <a:rPr lang="en-GB" altLang="en-US" smtClean="0"/>
              <a:pPr/>
              <a:t>55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4469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Post event ECHO</a:t>
            </a: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D07C55-3197-42B7-8C0C-9B6FD4A79E22}" type="slidenum">
              <a:rPr lang="en-GB" altLang="en-US" smtClean="0"/>
              <a:pPr/>
              <a:t>56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9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Patient receive DOAC counselling </a:t>
            </a:r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BE55C84-40B9-4AE5-929C-CF1C85E5EA7B}" type="slidenum">
              <a:rPr lang="en-GB" altLang="en-US" smtClean="0"/>
              <a:pPr/>
              <a:t>57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269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Observation monitored </a:t>
            </a:r>
          </a:p>
          <a:p>
            <a:r>
              <a:rPr lang="en-GB" dirty="0"/>
              <a:t>BP &lt;130/80</a:t>
            </a:r>
          </a:p>
          <a:p>
            <a:r>
              <a:rPr lang="en-GB" dirty="0"/>
              <a:t>HR&lt;60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5E8BF-83DB-A440-924A-038FDBDDE8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6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Thrush</a:t>
            </a:r>
            <a:r>
              <a:rPr lang="en-GB" baseline="0" dirty="0"/>
              <a:t> can be managed with anti-fungal cream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5E8BF-83DB-A440-924A-038FDBDDE8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Rate control  - </a:t>
            </a:r>
            <a:r>
              <a:rPr lang="en-GB" sz="1600" dirty="0"/>
              <a:t>Initiate a standard beta-blocker ( bisoprolol) or a rate limiting calcium channel blocker (diltiazem) as monotherapy</a:t>
            </a:r>
          </a:p>
          <a:p>
            <a:pPr lvl="1"/>
            <a:r>
              <a:rPr lang="en-GB" sz="1600" dirty="0"/>
              <a:t>digoxin monotherapy in physically inactive patients especially in heart failure </a:t>
            </a:r>
          </a:p>
          <a:p>
            <a:pPr lvl="1"/>
            <a:r>
              <a:rPr lang="en-GB" sz="1600" dirty="0"/>
              <a:t>Monotherapy ineffective combine beta-blocker and digoxin or diltiazem and digoxin</a:t>
            </a:r>
            <a:endParaRPr lang="en-GB" sz="2000" dirty="0"/>
          </a:p>
          <a:p>
            <a:endParaRPr lang="en-US" dirty="0"/>
          </a:p>
          <a:p>
            <a:pPr lvl="1"/>
            <a:r>
              <a:rPr lang="en-US" dirty="0"/>
              <a:t>Rhythm control - </a:t>
            </a:r>
            <a:r>
              <a:rPr lang="en-GB" sz="1600" dirty="0"/>
              <a:t>Standard beta-blocker  – bisoprolol </a:t>
            </a:r>
          </a:p>
          <a:p>
            <a:pPr lvl="1"/>
            <a:r>
              <a:rPr lang="en-GB" sz="1600" dirty="0"/>
              <a:t>Amiodarone – baseline monitoring on initiation – Chest </a:t>
            </a:r>
            <a:r>
              <a:rPr lang="en-GB" sz="1600" dirty="0" err="1"/>
              <a:t>xray</a:t>
            </a:r>
            <a:r>
              <a:rPr lang="en-GB" sz="1600" dirty="0"/>
              <a:t>, LFT’s, TFT’s and continued by GP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5E8BF-83DB-A440-924A-038FDBDDE8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41E8EC0-46F9-D495-1434-3B64A4A43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2445D-8914-37C4-871C-231AEC68E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post discharge medicines adherence consultation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Update patient’s pharmacy record with medication changes to improve safety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593B2EE-755D-CB31-E08F-52C8A87C4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D98F69-E2C5-4D7C-87C1-E692346FC989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6F949-01FE-4230-97B0-3EAE432C6E99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37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6F949-01FE-4230-97B0-3EAE432C6E99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69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6F949-01FE-4230-97B0-3EAE432C6E99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63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 want to use a paper format to capture data then add to PO retrospectively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6F949-01FE-4230-97B0-3EAE432C6E99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33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6F949-01FE-4230-97B0-3EAE432C6E99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1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6F949-01FE-4230-97B0-3EAE432C6E99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93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Come into hospital</a:t>
            </a:r>
            <a:r>
              <a:rPr lang="en-GB" baseline="0" dirty="0"/>
              <a:t> often on nil regular,</a:t>
            </a:r>
          </a:p>
          <a:p>
            <a:r>
              <a:rPr lang="en-GB" baseline="0" dirty="0"/>
              <a:t>Heart failure – make lots of changes to dose and </a:t>
            </a:r>
            <a:r>
              <a:rPr lang="en-GB" baseline="0" dirty="0" err="1"/>
              <a:t>prepearations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5E8BF-83DB-A440-924A-038FDBDDE8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0F82F-756A-840F-3EE4-E2044844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FE92-29F7-46AE-B621-96EB0E807ECD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8214B-CBFF-ED69-6A7B-C2E79510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7A835-A595-7478-8E98-1A6A9B35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7A7F-8CE9-4F9B-B39B-435A4EB39CE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645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C177-591A-F2B3-C781-C8B6C193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A412-EF9B-4AC4-8D74-8EE12FFCAFF3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8CE6B-C53E-B69D-F31E-A65ECB9B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FDF4-7A1A-F3E0-502F-38F5D17E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BFA71-FACF-482C-A096-FFA4EF770D8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70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6F9D-01DB-48C3-7E2D-10DEAADD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1FA9-A970-4F0F-BE0D-BA62D2CFDD3E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7E64F-2B4B-F7FA-8956-AFC5DDD0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435A-C10E-FCA2-165B-2F348B71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211B4-34D5-41E7-BF97-3C0722DCB38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46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660C-9010-7E70-3526-708E176D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CD93-2EDE-4837-A2BE-A0117544FDF2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BBAC2-AE6A-1933-2DDF-2393F540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5D64-8252-7E77-036B-08174C0E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9F95B-89EC-40E3-B981-619E537F6C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281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7F7BE-04C4-E7FA-F9C1-FAED6A79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CE57-6B84-4EB6-8998-8B0C4AFB073C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85E2-7163-684F-4CF5-FB465595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84DE3-CAE4-CBCA-318F-0B03BED9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2920-7988-43CF-B7BA-96B7331F556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650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F41858-8B87-C5C8-E08D-342D344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734A-DE52-4358-BE3F-5C66428CD389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89163C-87CB-E45E-01BE-A5B4A5CC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6013C-54F8-1B7F-C8E8-52BD9B2A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4FDB-1D3C-49D5-A5E6-E66DE33EEA4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552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AA5F96-B4F3-4F20-C9B7-91416276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E114-B721-42E9-9589-D35A05350A4D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C1E7B7-F14C-2186-16C0-A778F24D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07E702-BDE2-731B-BD6A-0EFDE20C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32906-8E32-4668-B808-E25E5BBC2A6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507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CCFBDC-A1BF-4A0B-6D97-2100305C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E4D0-BEDA-4066-9B6E-0A6BE771659A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3518C4-6A13-7288-5EBC-770AE7D0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AAF383-00E0-B93A-FDA4-0C495D3C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402E-B796-43AA-A93B-F79186A85DD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98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03247A-E687-DC73-7B21-17B079F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D711-F0E5-44FF-9653-9886DFCF51AD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C5188D-5575-C463-9581-376D17FD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B6A980-AD10-03F8-049C-67FB1487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57F3-F5A2-4011-A3E2-E9274089CD4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4761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FF2591-AD51-5866-A496-7C71B536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29B0-D7FF-4186-A04F-2B7934D3D770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1CF3DF-469F-3585-DCB5-551556E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C19267-4404-6AC9-F8DD-F03F94E7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FD67C-6C57-43F4-979D-93A80D7D056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1481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A90E20-B926-145F-2851-53C3FFCB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301-741D-465E-B82D-BAAC30C42910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F575CD-3288-AE9A-F74E-3960EF0A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00300-E271-26AB-86B7-5E59D1BE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BE0C-9812-4F69-8993-988F4529E9F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50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56195F-3A8C-DCB5-474D-201045D809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545844-CA18-AE3C-B3B5-7C0B0B1567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4CFE-5EEC-22E4-08C3-7547BF93F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724B2-AA41-4D2F-BADE-0E1C520A9B17}" type="datetimeFigureOut">
              <a:rPr lang="en-GB"/>
              <a:pPr>
                <a:defRPr/>
              </a:pPr>
              <a:t>16/11/2022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588E-FACB-E8FB-1BBA-7D925447F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E15D6-0DCB-1670-68BC-CE1EAF4EE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9390BD3-AD25-4579-8410-5C970846004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996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0/12/B0274-guidance-on-the-nhs-charges-pharmaceutical-and-local-pharmaceutical-services-regulations-2020.pdf" TargetMode="External"/><Relationship Id="rId2" Type="http://schemas.openxmlformats.org/officeDocument/2006/relationships/hyperlink" Target="https://www.england.nhs.uk/wp-content/uploads/2021/01/B0366-discharge-medicines-toolki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cppe.ac.uk/services/declaration-of-competence" TargetMode="External"/><Relationship Id="rId4" Type="http://schemas.openxmlformats.org/officeDocument/2006/relationships/hyperlink" Target="https://psnc.org.uk/wp-content/uploads/2020/12/DMS-briefing-for-pharmacy-teams-V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snc.org.uk/wp-content/uploads/2020/12/DMS-implementation-checklist-221220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02/discharge-medicines-service-data-specification.pdf" TargetMode="External"/><Relationship Id="rId2" Type="http://schemas.openxmlformats.org/officeDocument/2006/relationships/hyperlink" Target="https://view.officeapps.live.com/op/view.aspx?src=https%3A%2F%2Fpsnc.org.uk%2Fwp-content%2Fuploads%2F2021%2F02%2FPSNC-Discharge-Medicines-Service-worksheet-v1.docx&amp;wdOrigin=BROWSE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harmoutcomes.org/video.php?name=DischargeMedicinesServiceManagingDMSReferral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snc.org.uk/wp-content/uploads/2021/02/Discharge-Medicines-Service-activity-summary.pdf" TargetMode="External"/><Relationship Id="rId2" Type="http://schemas.openxmlformats.org/officeDocument/2006/relationships/hyperlink" Target="https://psnc.org.uk/national-pharmacy-services/essential-services/discharge-medicines-servi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view.officeapps.live.com/op/view.aspx?src=https%3A%2F%2Fpsnc.org.uk%2Fwp-content%2Fuploads%2F2021%2F02%2FPSNC-Discharge-Medicines-Service-worksheet-v1.docx&amp;wdOrigin=BROWSELINK" TargetMode="External"/><Relationship Id="rId4" Type="http://schemas.openxmlformats.org/officeDocument/2006/relationships/hyperlink" Target="https://www.england.nhs.uk/wp-content/uploads/2021/02/discharge-medicines-service-data-specification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rightbreathe.com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>
            <a:extLst>
              <a:ext uri="{FF2B5EF4-FFF2-40B4-BE49-F238E27FC236}">
                <a16:creationId xmlns:a16="http://schemas.microsoft.com/office/drawing/2014/main" id="{EB223645-AC20-2B45-971D-C1CE4A5DF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1" y="3127512"/>
            <a:ext cx="7871791" cy="2130287"/>
          </a:xfrm>
        </p:spPr>
        <p:txBody>
          <a:bodyPr/>
          <a:lstStyle/>
          <a:p>
            <a:pPr eaLnBrk="1" hangingPunct="1"/>
            <a:endParaRPr lang="en-GB" altLang="en-US" dirty="0"/>
          </a:p>
        </p:txBody>
      </p:sp>
      <p:pic>
        <p:nvPicPr>
          <p:cNvPr id="307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DF664137-A612-084B-4035-D49D4E7D49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4" y="527949"/>
            <a:ext cx="1439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DF94B-4416-2C60-E57A-4BB46960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621" y="2210112"/>
            <a:ext cx="9144000" cy="3555654"/>
          </a:xfrm>
        </p:spPr>
        <p:txBody>
          <a:bodyPr/>
          <a:lstStyle/>
          <a:p>
            <a:pPr marL="57785" marR="57785"/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Discharge Medicines Service (DMS) Event</a:t>
            </a:r>
            <a:br>
              <a:rPr lang="en-GB" sz="6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6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November 2022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4"/>
    </mc:Choice>
    <mc:Fallback xmlns="">
      <p:transition spd="slow" advTm="125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536CCEC-024A-25EE-A3C5-84BA192A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30" y="441100"/>
            <a:ext cx="7674945" cy="790575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Hospital Process – Identifying Patients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29435CB-13BB-E55A-EEB8-F355B5AB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25576"/>
            <a:ext cx="7886700" cy="4614863"/>
          </a:xfrm>
        </p:spPr>
        <p:txBody>
          <a:bodyPr/>
          <a:lstStyle/>
          <a:p>
            <a:r>
              <a:rPr lang="en-GB" altLang="en-US" dirty="0"/>
              <a:t>Patients can be offered the Refer to Pharmacy – Discharge Medicines Service (DMS)</a:t>
            </a:r>
          </a:p>
          <a:p>
            <a:pPr lvl="1"/>
            <a:r>
              <a:rPr lang="en-GB" altLang="en-US" dirty="0"/>
              <a:t> during the medicines reconciliation stage if appropriate for the patient</a:t>
            </a:r>
          </a:p>
          <a:p>
            <a:pPr lvl="1"/>
            <a:r>
              <a:rPr lang="en-GB" altLang="en-US" dirty="0"/>
              <a:t> or anytime during admission</a:t>
            </a:r>
          </a:p>
          <a:p>
            <a:pPr lvl="1"/>
            <a:r>
              <a:rPr lang="en-GB" altLang="en-US" dirty="0"/>
              <a:t> or at the time of discharge.</a:t>
            </a:r>
          </a:p>
          <a:p>
            <a:pPr lvl="1"/>
            <a:endParaRPr lang="en-GB" altLang="en-US" dirty="0"/>
          </a:p>
          <a:p>
            <a:r>
              <a:rPr lang="en-GB" altLang="en-US" dirty="0"/>
              <a:t>Patient who may benefit from the Discharge Medicines Service service(DMS) include:</a:t>
            </a:r>
          </a:p>
          <a:p>
            <a:pPr lvl="1"/>
            <a:r>
              <a:rPr lang="en-GB" altLang="en-US" dirty="0"/>
              <a:t>Age ≥ 65 years</a:t>
            </a:r>
          </a:p>
          <a:p>
            <a:pPr lvl="1"/>
            <a:r>
              <a:rPr lang="en-GB" altLang="en-US" dirty="0"/>
              <a:t>Uses compliance aid e.g. MDS/NOMAD</a:t>
            </a:r>
          </a:p>
          <a:p>
            <a:pPr lvl="1"/>
            <a:r>
              <a:rPr lang="en-GB" altLang="en-US" dirty="0"/>
              <a:t>More than 5 long term medicines</a:t>
            </a:r>
          </a:p>
          <a:p>
            <a:pPr lvl="1"/>
            <a:r>
              <a:rPr lang="en-GB" altLang="en-US" dirty="0"/>
              <a:t>Change to medicines - new medicines, changes to pre-admission medicines</a:t>
            </a:r>
          </a:p>
          <a:p>
            <a:pPr lvl="1"/>
            <a:r>
              <a:rPr lang="en-GB" altLang="en-US" dirty="0"/>
              <a:t>Taking high risk or critical medicines </a:t>
            </a:r>
          </a:p>
          <a:p>
            <a:r>
              <a:rPr lang="en-GB" altLang="en-US" dirty="0"/>
              <a:t>The list is not exhaustive and could be many other reasons</a:t>
            </a:r>
          </a:p>
          <a:p>
            <a:pPr lvl="1"/>
            <a:endParaRPr lang="en-GB" altLang="en-US" dirty="0"/>
          </a:p>
          <a:p>
            <a:endParaRPr lang="en-GB" altLang="en-US" dirty="0"/>
          </a:p>
        </p:txBody>
      </p:sp>
      <p:pic>
        <p:nvPicPr>
          <p:cNvPr id="1229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4B42C11B-F5DC-AFEA-F9BC-59A8FCEA824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441100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2,765 Cartoon Of Hospital Pharmacy Illustrations &amp; Clip Art - iStock">
            <a:extLst>
              <a:ext uri="{FF2B5EF4-FFF2-40B4-BE49-F238E27FC236}">
                <a16:creationId xmlns:a16="http://schemas.microsoft.com/office/drawing/2014/main" id="{F79A2962-E86B-8388-583D-7F262A53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" y="1433945"/>
            <a:ext cx="1720733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9478E32-C064-CD93-5ED6-67EC7060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273617"/>
            <a:ext cx="7486032" cy="998538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Hospital Process – Identifying patients </a:t>
            </a: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87F40AA-29BE-CC10-3F6F-5A9960DD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868" y="1412393"/>
            <a:ext cx="9389030" cy="4530725"/>
          </a:xfrm>
        </p:spPr>
        <p:txBody>
          <a:bodyPr/>
          <a:lstStyle/>
          <a:p>
            <a:pPr eaLnBrk="1" hangingPunct="1"/>
            <a:r>
              <a:rPr lang="en-GB" altLang="en-US" dirty="0"/>
              <a:t>Patients offered DMS may also benefit from additional community pharmacy services </a:t>
            </a:r>
          </a:p>
          <a:p>
            <a:pPr eaLnBrk="1" hangingPunct="1"/>
            <a:r>
              <a:rPr lang="en-GB" altLang="en-US" dirty="0"/>
              <a:t>Advanced Services</a:t>
            </a:r>
          </a:p>
          <a:p>
            <a:pPr lvl="1" eaLnBrk="1" hangingPunct="1"/>
            <a:r>
              <a:rPr lang="en-GB" altLang="en-US" dirty="0"/>
              <a:t>New Medicines Service (NMS)</a:t>
            </a:r>
          </a:p>
          <a:p>
            <a:pPr lvl="1" eaLnBrk="1" hangingPunct="1"/>
            <a:r>
              <a:rPr lang="en-GB" altLang="en-US" dirty="0"/>
              <a:t>Smoking cessation </a:t>
            </a:r>
          </a:p>
          <a:p>
            <a:pPr eaLnBrk="1" hangingPunct="1"/>
            <a:r>
              <a:rPr lang="en-GB" altLang="en-US" dirty="0"/>
              <a:t>Additional support with</a:t>
            </a:r>
            <a:endParaRPr lang="en-GB" altLang="en-US" sz="1400" dirty="0"/>
          </a:p>
          <a:p>
            <a:pPr lvl="1"/>
            <a:r>
              <a:rPr lang="en-GB" altLang="en-US" dirty="0"/>
              <a:t>Medicines support with concordance, adherence/compliance issues e.g. not managing packaging, unable to read standard labels, support with education around their medicines</a:t>
            </a:r>
          </a:p>
          <a:p>
            <a:pPr lvl="1"/>
            <a:r>
              <a:rPr lang="en-GB" altLang="en-US" dirty="0"/>
              <a:t>Old/discontinued medicines at home</a:t>
            </a:r>
          </a:p>
          <a:p>
            <a:pPr lvl="1"/>
            <a:r>
              <a:rPr lang="en-GB" altLang="en-US" dirty="0"/>
              <a:t>Inhaler technique</a:t>
            </a:r>
          </a:p>
          <a:p>
            <a:pPr lvl="1"/>
            <a:r>
              <a:rPr lang="en-GB" altLang="en-US" dirty="0"/>
              <a:t>Sign posting to Stop Smoking Services </a:t>
            </a:r>
          </a:p>
          <a:p>
            <a:pPr lvl="1"/>
            <a:r>
              <a:rPr lang="en-GB" altLang="en-US" dirty="0"/>
              <a:t>Pre-payment certificate support </a:t>
            </a:r>
          </a:p>
          <a:p>
            <a:pPr lvl="1"/>
            <a:r>
              <a:rPr lang="en-GB" altLang="en-US" dirty="0"/>
              <a:t>Patients with </a:t>
            </a:r>
            <a:r>
              <a:rPr lang="en-GB" altLang="en-US" dirty="0" err="1"/>
              <a:t>DomMAR</a:t>
            </a:r>
            <a:r>
              <a:rPr lang="en-GB" altLang="en-US" dirty="0"/>
              <a:t> (East Riding) MRC (Hull)</a:t>
            </a:r>
          </a:p>
        </p:txBody>
      </p:sp>
      <p:pic>
        <p:nvPicPr>
          <p:cNvPr id="1331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3FC60211-7A4D-2D51-26D0-3AF42C258F7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6" y="360362"/>
            <a:ext cx="1271823" cy="6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PPE News: Inhaler technique for health professionals: getting it right">
            <a:extLst>
              <a:ext uri="{FF2B5EF4-FFF2-40B4-BE49-F238E27FC236}">
                <a16:creationId xmlns:a16="http://schemas.microsoft.com/office/drawing/2014/main" id="{AD5B7CE7-A69C-50E4-0A9E-55039883F6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04" y="1851820"/>
            <a:ext cx="1945328" cy="147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Yvonne.Holloway\AppData\Local\Microsoft\Windows\INetCache\Content.MSO\6212BCCE.tmp">
            <a:extLst>
              <a:ext uri="{FF2B5EF4-FFF2-40B4-BE49-F238E27FC236}">
                <a16:creationId xmlns:a16="http://schemas.microsoft.com/office/drawing/2014/main" id="{63CFC2FD-D4CB-B544-C3C2-DF6373A246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" y="3854548"/>
            <a:ext cx="1892613" cy="14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3C7B4B-15B5-14A0-88B4-CF7A4C94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696" y="273048"/>
            <a:ext cx="7886700" cy="1006475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Hospital Process – Patient Consent  </a:t>
            </a: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E8269-A84B-A5DA-0A99-30128D9C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26" y="1149351"/>
            <a:ext cx="8309024" cy="49323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/>
              <a:t>Verbal consent must be obtained from the patient or their carer</a:t>
            </a:r>
          </a:p>
          <a:p>
            <a:pPr lvl="1" eaLnBrk="1" hangingPunct="1">
              <a:defRPr/>
            </a:pPr>
            <a:r>
              <a:rPr lang="en-GB" altLang="en-US" dirty="0"/>
              <a:t>Consent to the Refer to Pharmacy Discharge Medicines Service</a:t>
            </a:r>
          </a:p>
          <a:p>
            <a:pPr lvl="1" eaLnBrk="1" hangingPunct="1">
              <a:defRPr/>
            </a:pPr>
            <a:r>
              <a:rPr lang="en-GB" altLang="en-US" dirty="0"/>
              <a:t>Consent to share their medicine and clinical information</a:t>
            </a:r>
          </a:p>
          <a:p>
            <a:pPr lvl="1" eaLnBrk="1" hangingPunct="1">
              <a:defRPr/>
            </a:pPr>
            <a:r>
              <a:rPr lang="en-GB" altLang="en-US" dirty="0"/>
              <a:t>An information leaflet is provided explaining DMS to the patients </a:t>
            </a:r>
          </a:p>
          <a:p>
            <a:pPr lvl="2" eaLnBrk="1" hangingPunct="1">
              <a:defRPr/>
            </a:pPr>
            <a:r>
              <a:rPr lang="en-GB" altLang="en-US" dirty="0"/>
              <a:t>Clinical information is sent by a secure electronic referral system </a:t>
            </a:r>
          </a:p>
          <a:p>
            <a:pPr eaLnBrk="1" hangingPunct="1">
              <a:defRPr/>
            </a:pPr>
            <a:r>
              <a:rPr lang="en-GB" altLang="en-US" b="1" dirty="0"/>
              <a:t>When consent is obtained this is documented on</a:t>
            </a:r>
          </a:p>
          <a:p>
            <a:pPr lvl="1" eaLnBrk="1" hangingPunct="1">
              <a:defRPr/>
            </a:pPr>
            <a:r>
              <a:rPr lang="en-GB" altLang="en-US" dirty="0"/>
              <a:t>Lorenzo Electronic Pharmacy Record Form </a:t>
            </a:r>
          </a:p>
          <a:p>
            <a:pPr lvl="2" eaLnBrk="1" hangingPunct="1">
              <a:defRPr/>
            </a:pPr>
            <a:r>
              <a:rPr lang="en-GB" altLang="en-US" dirty="0"/>
              <a:t>Name of the patients  community pharmacy and ODS code</a:t>
            </a:r>
          </a:p>
          <a:p>
            <a:pPr lvl="2" eaLnBrk="1" hangingPunct="1">
              <a:defRPr/>
            </a:pPr>
            <a:r>
              <a:rPr lang="en-GB" altLang="en-US" dirty="0"/>
              <a:t>Patient telephone number </a:t>
            </a:r>
          </a:p>
          <a:p>
            <a:pPr lvl="2" eaLnBrk="1" hangingPunct="1">
              <a:defRPr/>
            </a:pPr>
            <a:r>
              <a:rPr lang="en-GB" altLang="en-US" dirty="0"/>
              <a:t>Community pharmacy services required – DMS, NMS </a:t>
            </a:r>
            <a:r>
              <a:rPr lang="en-GB" altLang="en-US" dirty="0" err="1"/>
              <a:t>etc</a:t>
            </a:r>
            <a:r>
              <a:rPr lang="en-GB" altLang="en-US" dirty="0"/>
              <a:t> </a:t>
            </a:r>
            <a:endParaRPr lang="en-GB" dirty="0"/>
          </a:p>
          <a:p>
            <a:pPr eaLnBrk="1" hangingPunct="1">
              <a:defRPr/>
            </a:pPr>
            <a:r>
              <a:rPr lang="en-GB" b="1" dirty="0"/>
              <a:t>For patients who would benefit from the service but are unable to consent the pharmacy team can act in the patient’s best interests</a:t>
            </a:r>
          </a:p>
          <a:p>
            <a:pPr lvl="1" eaLnBrk="1" hangingPunct="1">
              <a:defRPr/>
            </a:pPr>
            <a:r>
              <a:rPr lang="en-GB" sz="1500" dirty="0"/>
              <a:t>Acting in the patients best interests must be documented on either</a:t>
            </a:r>
          </a:p>
          <a:p>
            <a:pPr lvl="1" eaLnBrk="1" hangingPunct="1">
              <a:defRPr/>
            </a:pPr>
            <a:r>
              <a:rPr lang="en-GB" sz="1500" dirty="0"/>
              <a:t>Lorenzo electronic pharmacy record form </a:t>
            </a:r>
          </a:p>
          <a:p>
            <a:pPr lvl="1" eaLnBrk="1" hangingPunct="1">
              <a:defRPr/>
            </a:pPr>
            <a:r>
              <a:rPr lang="en-GB" sz="1500" dirty="0"/>
              <a:t>Patient’s medical notes</a:t>
            </a:r>
            <a:endParaRPr lang="en-GB" altLang="en-US" sz="1500" dirty="0"/>
          </a:p>
          <a:p>
            <a:pPr marL="342900" lvl="1" indent="0" eaLnBrk="1" hangingPunct="1"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  <a:p>
            <a:pPr>
              <a:defRPr/>
            </a:pPr>
            <a:endParaRPr lang="en-GB" dirty="0"/>
          </a:p>
        </p:txBody>
      </p:sp>
      <p:pic>
        <p:nvPicPr>
          <p:cNvPr id="14340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F1F38411-D6A8-7961-EB1C-BFBFA7770BF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4" y="485776"/>
            <a:ext cx="133523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Yvonne.Holloway\AppData\Local\Microsoft\Windows\INetCache\Content.MSO\C91BDA18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475" y="1570759"/>
            <a:ext cx="1787842" cy="136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3BE2A21-BC2D-A8D3-7C59-6469CDAC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006" y="365126"/>
            <a:ext cx="8951794" cy="1325563"/>
          </a:xfrm>
        </p:spPr>
        <p:txBody>
          <a:bodyPr/>
          <a:lstStyle/>
          <a:p>
            <a:r>
              <a:rPr lang="en-GB" altLang="en-US" b="1" u="sng" dirty="0">
                <a:solidFill>
                  <a:srgbClr val="0070C0"/>
                </a:solidFill>
              </a:rPr>
              <a:t>Hospital Process – Admission Notification</a:t>
            </a: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52A-9568-9F69-D11C-22718C03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68439"/>
            <a:ext cx="7886700" cy="4708525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PharmOutcomes</a:t>
            </a:r>
            <a:r>
              <a:rPr lang="en-GB" dirty="0"/>
              <a:t> Admission Notification</a:t>
            </a:r>
          </a:p>
          <a:p>
            <a:pPr lvl="1">
              <a:defRPr/>
            </a:pPr>
            <a:r>
              <a:rPr lang="en-GB" dirty="0"/>
              <a:t> Informs the community pharmacy that their MDS/NOMAD patient has been admitted to hospital</a:t>
            </a:r>
          </a:p>
          <a:p>
            <a:pPr lvl="1">
              <a:defRPr/>
            </a:pPr>
            <a:r>
              <a:rPr lang="en-GB" dirty="0"/>
              <a:t>This replaces a phone call </a:t>
            </a:r>
          </a:p>
          <a:p>
            <a:pPr>
              <a:defRPr/>
            </a:pPr>
            <a:r>
              <a:rPr lang="en-GB" dirty="0"/>
              <a:t>Ward Based Pharmacy Teams</a:t>
            </a:r>
          </a:p>
          <a:p>
            <a:pPr lvl="1">
              <a:defRPr/>
            </a:pPr>
            <a:r>
              <a:rPr lang="en-GB" dirty="0"/>
              <a:t>Identify a patient on or during admission with an  MDS/NOMAD</a:t>
            </a:r>
          </a:p>
          <a:p>
            <a:pPr lvl="2">
              <a:defRPr/>
            </a:pPr>
            <a:r>
              <a:rPr lang="en-GB" dirty="0"/>
              <a:t>Patient consent or best interests</a:t>
            </a:r>
          </a:p>
          <a:p>
            <a:pPr lvl="1">
              <a:defRPr/>
            </a:pPr>
            <a:r>
              <a:rPr lang="en-GB" dirty="0"/>
              <a:t>Send an Admission Notification to the patient community pharmacy </a:t>
            </a:r>
          </a:p>
          <a:p>
            <a:pPr>
              <a:defRPr/>
            </a:pPr>
            <a:r>
              <a:rPr lang="en-GB" dirty="0"/>
              <a:t>This informs the community pharmacy the patient is in hospital </a:t>
            </a:r>
          </a:p>
          <a:p>
            <a:pPr lvl="1">
              <a:defRPr/>
            </a:pPr>
            <a:r>
              <a:rPr lang="en-GB" sz="1400" dirty="0"/>
              <a:t>Allows the MDS/NOMAD to pause the dispensing process and helps support the systems not been prepared in advance or delivered without the pharmacy knowing the patient is in hospital</a:t>
            </a:r>
          </a:p>
          <a:p>
            <a:pPr>
              <a:defRPr/>
            </a:pPr>
            <a:r>
              <a:rPr lang="en-GB" dirty="0"/>
              <a:t>These patient will then be followed by a DMS referral and a copy of discharge summary sent once discharged</a:t>
            </a:r>
          </a:p>
          <a:p>
            <a:pPr marL="342900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C6CD14B0-77B6-6EEC-BAF4-5C5D040D1F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7" y="365126"/>
            <a:ext cx="1528693" cy="7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FFD23F5-56B4-1753-10C0-380427F8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190" y="277019"/>
            <a:ext cx="7641609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Admission Notification 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E031C8EB-9C72-84FE-DA83-AC796DAD98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151" y="1602582"/>
            <a:ext cx="5229224" cy="1680368"/>
          </a:xfr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9F58FAD5-5C81-DF44-6D60-6E336E4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/>
          <a:stretch>
            <a:fillRect/>
          </a:stretch>
        </p:blipFill>
        <p:spPr bwMode="auto">
          <a:xfrm>
            <a:off x="2100049" y="3723861"/>
            <a:ext cx="6088275" cy="152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Bent-Up 12">
            <a:extLst>
              <a:ext uri="{FF2B5EF4-FFF2-40B4-BE49-F238E27FC236}">
                <a16:creationId xmlns:a16="http://schemas.microsoft.com/office/drawing/2014/main" id="{C6A76273-40ED-5FD3-4491-45393250AF3A}"/>
              </a:ext>
            </a:extLst>
          </p:cNvPr>
          <p:cNvSpPr/>
          <p:nvPr/>
        </p:nvSpPr>
        <p:spPr>
          <a:xfrm>
            <a:off x="2724151" y="2228850"/>
            <a:ext cx="1311275" cy="636588"/>
          </a:xfrm>
          <a:prstGeom prst="bent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0" name="Arrow: Left 14">
            <a:extLst>
              <a:ext uri="{FF2B5EF4-FFF2-40B4-BE49-F238E27FC236}">
                <a16:creationId xmlns:a16="http://schemas.microsoft.com/office/drawing/2014/main" id="{759F1368-39EE-3044-B24E-FFA37048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26" y="4924426"/>
            <a:ext cx="1211263" cy="320675"/>
          </a:xfrm>
          <a:prstGeom prst="leftArrow">
            <a:avLst>
              <a:gd name="adj1" fmla="val 50000"/>
              <a:gd name="adj2" fmla="val 49978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EC3F0080-6E19-06F4-BE56-3DCAF544170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528693" cy="7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2C903CD-12F5-A0F0-5C29-FCA0A9EE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098" y="365125"/>
            <a:ext cx="6982251" cy="1117600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Hospital Process - Discharges</a:t>
            </a: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317E-3069-204F-EAE7-787C1DBB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01751"/>
            <a:ext cx="7886700" cy="4875213"/>
          </a:xfrm>
        </p:spPr>
        <p:txBody>
          <a:bodyPr/>
          <a:lstStyle/>
          <a:p>
            <a:pPr>
              <a:defRPr/>
            </a:pPr>
            <a:r>
              <a:rPr lang="en-GB" dirty="0"/>
              <a:t>When a discharge prescription is ready for processing by the pharmacy department</a:t>
            </a:r>
          </a:p>
          <a:p>
            <a:pPr>
              <a:defRPr/>
            </a:pPr>
            <a:r>
              <a:rPr lang="en-GB" dirty="0"/>
              <a:t>Check the patients Lorenzo </a:t>
            </a:r>
            <a:r>
              <a:rPr lang="en-GB" altLang="en-US" dirty="0"/>
              <a:t>electronic pharmacy record form </a:t>
            </a:r>
          </a:p>
          <a:p>
            <a:pPr lvl="1">
              <a:defRPr/>
            </a:pPr>
            <a:r>
              <a:rPr lang="en-GB" altLang="en-US" dirty="0"/>
              <a:t>Patient consent to the Refer to Pharmacy Service or best interests</a:t>
            </a:r>
          </a:p>
          <a:p>
            <a:pPr lvl="1">
              <a:defRPr/>
            </a:pPr>
            <a:r>
              <a:rPr lang="en-GB" altLang="en-US" dirty="0"/>
              <a:t>If not complete – offer at point of discharge if patient is available and would benefit from the service</a:t>
            </a:r>
          </a:p>
          <a:p>
            <a:pPr marL="342900" lvl="1" indent="0"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Complete a Refer to Pharmacy – Discharge Medicines Service sticker</a:t>
            </a:r>
          </a:p>
          <a:p>
            <a:pPr lvl="1">
              <a:defRPr/>
            </a:pPr>
            <a:r>
              <a:rPr lang="en-GB" altLang="en-US" dirty="0"/>
              <a:t>Patient consent obtained/best interests</a:t>
            </a:r>
          </a:p>
          <a:p>
            <a:pPr lvl="1">
              <a:defRPr/>
            </a:pPr>
            <a:r>
              <a:rPr lang="en-GB" altLang="en-US" dirty="0"/>
              <a:t>Name of community pharmacy and ODS code</a:t>
            </a:r>
          </a:p>
          <a:p>
            <a:pPr lvl="1">
              <a:defRPr/>
            </a:pPr>
            <a:r>
              <a:rPr lang="en-GB" altLang="en-US" dirty="0"/>
              <a:t>Patient telephone number </a:t>
            </a:r>
          </a:p>
          <a:p>
            <a:pPr lvl="1">
              <a:defRPr/>
            </a:pPr>
            <a:r>
              <a:rPr lang="en-GB" altLang="en-US" dirty="0"/>
              <a:t>Services required </a:t>
            </a: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1741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4173C1BD-75E6-43BB-CF04-96214E329B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09" y="321467"/>
            <a:ext cx="14398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8917" t="19204" r="51186" b="56379"/>
          <a:stretch/>
        </p:blipFill>
        <p:spPr bwMode="auto">
          <a:xfrm>
            <a:off x="7498081" y="3975909"/>
            <a:ext cx="2610196" cy="175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687A104-24F7-5622-305D-77A25F98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166" y="365126"/>
            <a:ext cx="8105633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Hospital Process - Referral</a:t>
            </a: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93D33-310A-FDC8-F9D3-C486878C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56" y="1690689"/>
            <a:ext cx="7886700" cy="46942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Once the dispensing process has been completed </a:t>
            </a:r>
          </a:p>
          <a:p>
            <a:pPr lvl="1" eaLnBrk="1" hangingPunct="1">
              <a:defRPr/>
            </a:pPr>
            <a:r>
              <a:rPr lang="en-GB" altLang="en-US" dirty="0"/>
              <a:t>Discharge prescription identified with a ‘Refer to Pharmacy sticker’</a:t>
            </a:r>
          </a:p>
          <a:p>
            <a:pPr lvl="1" eaLnBrk="1" hangingPunct="1">
              <a:defRPr/>
            </a:pPr>
            <a:r>
              <a:rPr lang="en-GB" altLang="en-US" dirty="0"/>
              <a:t>Place in a designated tray for referring</a:t>
            </a:r>
          </a:p>
          <a:p>
            <a:pPr eaLnBrk="1" hangingPunct="1">
              <a:defRPr/>
            </a:pPr>
            <a:r>
              <a:rPr lang="en-GB" altLang="en-US" dirty="0" err="1"/>
              <a:t>Pharmoutcomes</a:t>
            </a:r>
            <a:r>
              <a:rPr lang="en-GB" altLang="en-US" dirty="0"/>
              <a:t> </a:t>
            </a:r>
          </a:p>
          <a:p>
            <a:pPr lvl="1" eaLnBrk="1" hangingPunct="1">
              <a:defRPr/>
            </a:pPr>
            <a:r>
              <a:rPr lang="en-GB" altLang="en-US" dirty="0"/>
              <a:t>Aim to process referrals to the community pharmacy within 24 -48 hours after discharge (excluding weekends)</a:t>
            </a:r>
          </a:p>
          <a:p>
            <a:pPr lvl="1" eaLnBrk="1" hangingPunct="1">
              <a:defRPr/>
            </a:pPr>
            <a:r>
              <a:rPr lang="en-GB" altLang="en-US" dirty="0"/>
              <a:t>Patients Immediate Discharge Summary is send via a PDF </a:t>
            </a:r>
          </a:p>
          <a:p>
            <a:pPr lvl="1" eaLnBrk="1" hangingPunct="1">
              <a:defRPr/>
            </a:pPr>
            <a:r>
              <a:rPr lang="en-GB" altLang="en-US" dirty="0"/>
              <a:t>Information completed around the refer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1843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6E2D5955-16B7-DDCD-192E-F4CC2A5C14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3" y="365126"/>
            <a:ext cx="14398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36C6638-2B72-E842-8B71-02FB8E698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  <a:latin typeface="+mn-lt"/>
              </a:rPr>
              <a:t>Questions</a:t>
            </a:r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09EB00E4-3A8A-922E-2E50-C2F2C2A50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dirty="0"/>
          </a:p>
        </p:txBody>
      </p:sp>
      <p:pic>
        <p:nvPicPr>
          <p:cNvPr id="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0E9486A-FD81-3F80-E9E8-1D8B251965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9" y="403227"/>
            <a:ext cx="1528693" cy="7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3448-A7A3-D2F6-9450-B599B440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2103437"/>
            <a:ext cx="10515600" cy="1325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4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Pharmacy DMS Stages 1, 2, 3 </a:t>
            </a:r>
            <a:br>
              <a:rPr lang="en-GB" sz="4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4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of PharmOutcomes</a:t>
            </a:r>
            <a:r>
              <a:rPr lang="en-GB" sz="44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CD51-888A-053D-5084-26D58252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3" y="3803375"/>
            <a:ext cx="10515600" cy="169627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Caroline Hayward</a:t>
            </a:r>
          </a:p>
          <a:p>
            <a:pPr marL="0" indent="0" algn="ctr">
              <a:buNone/>
            </a:pPr>
            <a:r>
              <a:rPr lang="en-GB" sz="3200" dirty="0"/>
              <a:t>Professional development pharmacist </a:t>
            </a:r>
          </a:p>
          <a:p>
            <a:pPr marL="0" indent="0" algn="ctr">
              <a:buNone/>
            </a:pPr>
            <a:r>
              <a:rPr lang="en-GB" sz="3200" dirty="0"/>
              <a:t>Humber LPC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D1B92BB4-043C-2954-2DB9-67A459061F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9" y="403227"/>
            <a:ext cx="1528693" cy="7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8"/>
    </mc:Choice>
    <mc:Fallback xmlns="">
      <p:transition spd="slow" advTm="1120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ED02-9219-4153-8F38-7C5D8358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623" y="333161"/>
            <a:ext cx="5273812" cy="51032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DMS Process: See handout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2438-E686-48D2-9445-EF365F04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701-BC0B-4311-8B56-ADAD77811329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5D0196-1FE3-4A8C-827D-1524017E7430}"/>
              </a:ext>
            </a:extLst>
          </p:cNvPr>
          <p:cNvSpPr/>
          <p:nvPr/>
        </p:nvSpPr>
        <p:spPr>
          <a:xfrm>
            <a:off x="834164" y="1550881"/>
            <a:ext cx="2495552" cy="2438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NHS Trust Refers Patient to Community Pharmacy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4D5B119-5B15-42DA-9145-E6B79FC3F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835600"/>
              </p:ext>
            </p:extLst>
          </p:nvPr>
        </p:nvGraphicFramePr>
        <p:xfrm>
          <a:off x="3685936" y="1909453"/>
          <a:ext cx="4810125" cy="235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BA1756-6ACC-4CBD-A755-3EEDC18581CE}"/>
              </a:ext>
            </a:extLst>
          </p:cNvPr>
          <p:cNvSpPr/>
          <p:nvPr/>
        </p:nvSpPr>
        <p:spPr>
          <a:xfrm>
            <a:off x="3690938" y="1501507"/>
            <a:ext cx="4810125" cy="365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Community Pharmacy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853C7D-B5F6-4F3A-9A3D-112B418E06EA}"/>
              </a:ext>
            </a:extLst>
          </p:cNvPr>
          <p:cNvSpPr/>
          <p:nvPr/>
        </p:nvSpPr>
        <p:spPr>
          <a:xfrm>
            <a:off x="8858248" y="1550883"/>
            <a:ext cx="2574927" cy="253427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General Practices in Primary Care Networks</a:t>
            </a:r>
          </a:p>
        </p:txBody>
      </p:sp>
      <p:pic>
        <p:nvPicPr>
          <p:cNvPr id="12" name="Graphic 11" descr="Stethoscope">
            <a:extLst>
              <a:ext uri="{FF2B5EF4-FFF2-40B4-BE49-F238E27FC236}">
                <a16:creationId xmlns:a16="http://schemas.microsoft.com/office/drawing/2014/main" id="{6FF17FC8-E78A-4B22-B712-39A9A9016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6950" y="1791492"/>
            <a:ext cx="476850" cy="476850"/>
          </a:xfrm>
          <a:prstGeom prst="rect">
            <a:avLst/>
          </a:prstGeom>
        </p:spPr>
      </p:pic>
      <p:pic>
        <p:nvPicPr>
          <p:cNvPr id="14" name="Graphic 13" descr="Medical">
            <a:extLst>
              <a:ext uri="{FF2B5EF4-FFF2-40B4-BE49-F238E27FC236}">
                <a16:creationId xmlns:a16="http://schemas.microsoft.com/office/drawing/2014/main" id="{88C10D17-BB0D-4570-B8CF-9A7B7C32EC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3424" y="1455467"/>
            <a:ext cx="498476" cy="457200"/>
          </a:xfrm>
          <a:prstGeom prst="rect">
            <a:avLst/>
          </a:prstGeom>
        </p:spPr>
      </p:pic>
      <p:pic>
        <p:nvPicPr>
          <p:cNvPr id="16" name="Graphic 15" descr="Hospital">
            <a:extLst>
              <a:ext uri="{FF2B5EF4-FFF2-40B4-BE49-F238E27FC236}">
                <a16:creationId xmlns:a16="http://schemas.microsoft.com/office/drawing/2014/main" id="{AA89BAFD-C6A1-46E2-B183-537C457E08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3573" y="1574477"/>
            <a:ext cx="517464" cy="517464"/>
          </a:xfrm>
          <a:prstGeom prst="rect">
            <a:avLst/>
          </a:prstGeom>
        </p:spPr>
      </p:pic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72518716-BD42-4EF4-9820-6EB9C775AEE9}"/>
              </a:ext>
            </a:extLst>
          </p:cNvPr>
          <p:cNvSpPr/>
          <p:nvPr/>
        </p:nvSpPr>
        <p:spPr>
          <a:xfrm>
            <a:off x="773666" y="843485"/>
            <a:ext cx="10515600" cy="73818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Communication across primary and secondary care</a:t>
            </a:r>
          </a:p>
        </p:txBody>
      </p:sp>
      <p:pic>
        <p:nvPicPr>
          <p:cNvPr id="3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82E42A22-1C54-7D35-9BD6-2EE34D88E8BC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" y="30970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A6D26-8678-9DCC-7923-3CC5C34724D0}"/>
              </a:ext>
            </a:extLst>
          </p:cNvPr>
          <p:cNvSpPr txBox="1"/>
          <p:nvPr/>
        </p:nvSpPr>
        <p:spPr>
          <a:xfrm>
            <a:off x="1154250" y="5046025"/>
            <a:ext cx="833575" cy="70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60270-AA56-81C7-F561-79576F16D901}"/>
              </a:ext>
            </a:extLst>
          </p:cNvPr>
          <p:cNvSpPr txBox="1"/>
          <p:nvPr/>
        </p:nvSpPr>
        <p:spPr>
          <a:xfrm>
            <a:off x="1306650" y="5198425"/>
            <a:ext cx="833575" cy="70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5E7E2-54CE-A31A-E3D3-E95931129CCE}"/>
              </a:ext>
            </a:extLst>
          </p:cNvPr>
          <p:cNvSpPr txBox="1"/>
          <p:nvPr/>
        </p:nvSpPr>
        <p:spPr>
          <a:xfrm>
            <a:off x="9783762" y="5232376"/>
            <a:ext cx="833575" cy="70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61E8EF-8B91-F3AB-D0CC-1873AAF1DEEF}"/>
              </a:ext>
            </a:extLst>
          </p:cNvPr>
          <p:cNvSpPr txBox="1"/>
          <p:nvPr/>
        </p:nvSpPr>
        <p:spPr>
          <a:xfrm>
            <a:off x="9936162" y="5384776"/>
            <a:ext cx="833575" cy="70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D2AD7-A310-C87C-1349-28EFB7673290}"/>
              </a:ext>
            </a:extLst>
          </p:cNvPr>
          <p:cNvSpPr txBox="1"/>
          <p:nvPr/>
        </p:nvSpPr>
        <p:spPr>
          <a:xfrm>
            <a:off x="259866" y="4431960"/>
            <a:ext cx="1507056" cy="9233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Patient selection and engagement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6F623-6CE9-07E2-7110-FDEF3C028E20}"/>
              </a:ext>
            </a:extLst>
          </p:cNvPr>
          <p:cNvSpPr txBox="1"/>
          <p:nvPr/>
        </p:nvSpPr>
        <p:spPr>
          <a:xfrm>
            <a:off x="2317835" y="4449409"/>
            <a:ext cx="1092584" cy="9233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Consent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2182D-1C4D-0FDE-0D0A-AAAFD024021F}"/>
              </a:ext>
            </a:extLst>
          </p:cNvPr>
          <p:cNvSpPr txBox="1"/>
          <p:nvPr/>
        </p:nvSpPr>
        <p:spPr>
          <a:xfrm>
            <a:off x="3982662" y="4463017"/>
            <a:ext cx="2318550" cy="9233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Electronic referral to community pharmacy on discharge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06F36C-B41D-9036-1E81-E798D872E219}"/>
              </a:ext>
            </a:extLst>
          </p:cNvPr>
          <p:cNvSpPr txBox="1"/>
          <p:nvPr/>
        </p:nvSpPr>
        <p:spPr>
          <a:xfrm>
            <a:off x="6887099" y="4440661"/>
            <a:ext cx="2318549" cy="92333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DMS Receipt and service provision by Community Pharmacy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DE4A4-B29D-7046-6C19-D0D288CD94E2}"/>
              </a:ext>
            </a:extLst>
          </p:cNvPr>
          <p:cNvSpPr txBox="1"/>
          <p:nvPr/>
        </p:nvSpPr>
        <p:spPr>
          <a:xfrm>
            <a:off x="9854299" y="4443596"/>
            <a:ext cx="1526968" cy="92333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Claim for service an data capture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409800C-AAB4-D2A0-B41F-E8036AC78138}"/>
              </a:ext>
            </a:extLst>
          </p:cNvPr>
          <p:cNvSpPr/>
          <p:nvPr/>
        </p:nvSpPr>
        <p:spPr>
          <a:xfrm>
            <a:off x="4830376" y="5724232"/>
            <a:ext cx="18251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Hospital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3A74F7-6A9F-AA34-E5F6-1923FCD4CBBE}"/>
              </a:ext>
            </a:extLst>
          </p:cNvPr>
          <p:cNvSpPr/>
          <p:nvPr/>
        </p:nvSpPr>
        <p:spPr>
          <a:xfrm>
            <a:off x="5827987" y="5751443"/>
            <a:ext cx="4571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EF4B5E-F166-BCF6-FCEC-602BDA651F03}"/>
              </a:ext>
            </a:extLst>
          </p:cNvPr>
          <p:cNvSpPr/>
          <p:nvPr/>
        </p:nvSpPr>
        <p:spPr>
          <a:xfrm>
            <a:off x="7076719" y="5937794"/>
            <a:ext cx="1825196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General Practice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CF1247-07E9-A258-16BD-6E6579414DE4}"/>
              </a:ext>
            </a:extLst>
          </p:cNvPr>
          <p:cNvSpPr/>
          <p:nvPr/>
        </p:nvSpPr>
        <p:spPr>
          <a:xfrm>
            <a:off x="9131129" y="5746751"/>
            <a:ext cx="1825196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Other</a:t>
            </a:r>
            <a:r>
              <a:rPr lang="en-GB" dirty="0"/>
              <a:t> CPCF service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9C8FC97-CB47-FC28-D8B1-4C6DB6C7D5FC}"/>
              </a:ext>
            </a:extLst>
          </p:cNvPr>
          <p:cNvSpPr/>
          <p:nvPr/>
        </p:nvSpPr>
        <p:spPr>
          <a:xfrm>
            <a:off x="1855727" y="4866353"/>
            <a:ext cx="4219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3D17717-3A3D-96CC-497D-6BC01FAB733A}"/>
              </a:ext>
            </a:extLst>
          </p:cNvPr>
          <p:cNvSpPr/>
          <p:nvPr/>
        </p:nvSpPr>
        <p:spPr>
          <a:xfrm>
            <a:off x="3472623" y="4862537"/>
            <a:ext cx="4219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9888B85-8777-8684-A87A-3512E66AAD93}"/>
              </a:ext>
            </a:extLst>
          </p:cNvPr>
          <p:cNvSpPr/>
          <p:nvPr/>
        </p:nvSpPr>
        <p:spPr>
          <a:xfrm>
            <a:off x="6389352" y="4845573"/>
            <a:ext cx="4219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40BAB79-A04A-EA7B-7291-7C53BB38ADC0}"/>
              </a:ext>
            </a:extLst>
          </p:cNvPr>
          <p:cNvSpPr/>
          <p:nvPr/>
        </p:nvSpPr>
        <p:spPr>
          <a:xfrm>
            <a:off x="9335409" y="4822486"/>
            <a:ext cx="4219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232685-4B6A-7C51-0295-7C419DC83826}"/>
              </a:ext>
            </a:extLst>
          </p:cNvPr>
          <p:cNvCxnSpPr>
            <a:cxnSpLocks/>
          </p:cNvCxnSpPr>
          <p:nvPr/>
        </p:nvCxnSpPr>
        <p:spPr>
          <a:xfrm flipH="1">
            <a:off x="6385268" y="5430195"/>
            <a:ext cx="421753" cy="368704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61C73E-A173-A82E-9D6C-59D82B88EE3F}"/>
              </a:ext>
            </a:extLst>
          </p:cNvPr>
          <p:cNvCxnSpPr>
            <a:cxnSpLocks/>
          </p:cNvCxnSpPr>
          <p:nvPr/>
        </p:nvCxnSpPr>
        <p:spPr>
          <a:xfrm>
            <a:off x="7959864" y="5418502"/>
            <a:ext cx="18956" cy="428202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1503FF-ACAE-8226-46F9-48B45E342770}"/>
              </a:ext>
            </a:extLst>
          </p:cNvPr>
          <p:cNvCxnSpPr>
            <a:cxnSpLocks/>
          </p:cNvCxnSpPr>
          <p:nvPr/>
        </p:nvCxnSpPr>
        <p:spPr>
          <a:xfrm>
            <a:off x="9131663" y="5458499"/>
            <a:ext cx="428120" cy="265733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38"/>
    </mc:Choice>
    <mc:Fallback xmlns="">
      <p:transition spd="slow" advTm="686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A9D5-C63D-EA65-B3C1-E1199137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9" y="92006"/>
            <a:ext cx="10515600" cy="1325563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50BC-FEBB-18DE-0CD1-B3B09A7B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34" y="1417569"/>
            <a:ext cx="10320131" cy="4486274"/>
          </a:xfrm>
        </p:spPr>
        <p:txBody>
          <a:bodyPr/>
          <a:lstStyle/>
          <a:p>
            <a:pPr marL="0" marR="57785" indent="0"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7:00pm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Introduction, background and aims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5778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7:10pm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process and actions</a:t>
            </a:r>
          </a:p>
          <a:p>
            <a:pPr marL="0" marR="5778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7:20pm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Pharmacy  DMS Stages 1, 2, 3 and the use of PharmOutcomes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785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Updates</a:t>
            </a:r>
            <a:endParaRPr lang="en-GB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78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7:40pm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Cardiology and cardiothoracic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5778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8:00pm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 and transient ischaemic attack (TIA)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5778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8:15pm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COPD consultation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 marL="0" marR="5778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8:35pm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discharge letter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785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8:45pm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57785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9:00pm 		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072FCA91-E063-C0D8-91FD-A268A4D193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89" y="325749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0"/>
    </mc:Choice>
    <mc:Fallback xmlns="">
      <p:transition spd="slow" advTm="316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6B3A-4264-F158-A0B5-49E2ADA9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70" y="309706"/>
            <a:ext cx="7188877" cy="695052"/>
          </a:xfrm>
        </p:spPr>
        <p:txBody>
          <a:bodyPr/>
          <a:lstStyle/>
          <a:p>
            <a:r>
              <a:rPr lang="en-GB" sz="3600" b="1" dirty="0">
                <a:solidFill>
                  <a:schemeClr val="accent5"/>
                </a:solidFill>
                <a:latin typeface="+mn-lt"/>
              </a:rPr>
              <a:t>Staff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AF56-6505-308D-06A6-F5A852D9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28" y="1004758"/>
            <a:ext cx="11089543" cy="44542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Pharmacists and Pharmacy Technicians must read: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DMS Toolkit for pharmacy staff</a:t>
            </a:r>
            <a:r>
              <a:rPr lang="en-GB" sz="2000" dirty="0">
                <a:hlinkClick r:id="rId2"/>
              </a:rPr>
              <a:t>: B0366-discharge-medicines-toolkit.pdf (england.nhs.uk)</a:t>
            </a: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dirty="0"/>
              <a:t>NHSE&amp;I Regulations guidance: </a:t>
            </a:r>
            <a:r>
              <a:rPr lang="en-GB" sz="2000" dirty="0">
                <a:hlinkClick r:id="rId3"/>
              </a:rPr>
              <a:t>B0274-guidance-on-the-nhs-charges-pharmaceutical-and-local-pharmaceutical-services-regulations-2020.pdf (england.nhs.uk)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1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Other staff read the DMS briefing document: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hlinkClick r:id="rId4"/>
              </a:rPr>
              <a:t>DMS-briefing-for-pharmacy-teams-V1.pdf (psnc.org.uk)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Declaration of Competence.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All Pharmacists and Technicians providing all or part of service must complete CPPE DMS Declaration of Competence (DoC) &amp;  provide a copy of their DoC to the pharmacy contractor.</a:t>
            </a:r>
            <a:r>
              <a:rPr lang="en-GB" sz="2000" dirty="0">
                <a:hlinkClick r:id="rId5"/>
              </a:rPr>
              <a:t> Declaration of Competence (cppe.ac.uk)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Suggested additional actions: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Complete CPPE Training materials (not compulsory) 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Virtual Outcomes training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Create a Local contacts information sheet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</a:pPr>
            <a:endParaRPr lang="en-GB" sz="2400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E3F39667-6F39-B58E-3661-6D236B67752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6" y="309706"/>
            <a:ext cx="132625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2"/>
    </mc:Choice>
    <mc:Fallback xmlns="">
      <p:transition spd="slow" advTm="4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EED6-0757-C6D1-2159-1C06A72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340" y="169641"/>
            <a:ext cx="5935828" cy="1325563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Implementation and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85ABB-76E0-674B-6D79-F284B125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16" y="1485372"/>
            <a:ext cx="10006909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Each Pharmacy must have: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Staff training in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SOP in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Complete the contractor checklist to check everything is in place: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hlinkClick r:id="rId2"/>
              </a:rPr>
              <a:t>DMS-implementation-checklist-221220.pdf (psnc.org.uk)</a:t>
            </a: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0" i="0" dirty="0">
                <a:solidFill>
                  <a:srgbClr val="444444"/>
                </a:solidFill>
                <a:effectLst/>
              </a:rPr>
              <a:t>NOTE: Three stages to the service do not need to be delivered in order /  could occur in parallel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b="1" dirty="0">
              <a:solidFill>
                <a:srgbClr val="444444"/>
              </a:solidFill>
            </a:endParaRPr>
          </a:p>
          <a:p>
            <a:r>
              <a:rPr lang="en-GB" sz="2400" dirty="0"/>
              <a:t>Trust should include the minimum dataset information in their referral</a:t>
            </a:r>
          </a:p>
          <a:p>
            <a:pPr lvl="1"/>
            <a:r>
              <a:rPr lang="en-GB" sz="2400" dirty="0"/>
              <a:t>You can still provide the service if data is missing: contact the trust to obtain missing info</a:t>
            </a:r>
          </a:p>
          <a:p>
            <a:endParaRPr lang="en-GB" sz="2700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43A98711-DE21-BD04-7273-FC43F28DAFF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6" y="455478"/>
            <a:ext cx="1625922" cy="7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1"/>
    </mc:Choice>
    <mc:Fallback xmlns="">
      <p:transition spd="slow" advTm="33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857C-B767-EE83-FAD6-DBD11163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65127"/>
            <a:ext cx="8875642" cy="81072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How will I know I have a DMS referral?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367A-DD75-5B8E-DA68-98A4CF2D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507572"/>
            <a:ext cx="10780644" cy="456192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D000A543-0DA9-C7E9-BBFA-23B8AFBFC2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13574"/>
            <a:ext cx="132625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24C2E2-D520-D07F-B3E7-3C9CFA731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2" t="23148" r="25207" b="19545"/>
          <a:stretch/>
        </p:blipFill>
        <p:spPr bwMode="auto">
          <a:xfrm>
            <a:off x="705678" y="1404731"/>
            <a:ext cx="7576929" cy="4055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B9ECD-BC10-B3D6-2054-40D091103BE8}"/>
              </a:ext>
            </a:extLst>
          </p:cNvPr>
          <p:cNvSpPr txBox="1"/>
          <p:nvPr/>
        </p:nvSpPr>
        <p:spPr>
          <a:xfrm>
            <a:off x="8596311" y="1106588"/>
            <a:ext cx="34174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200" b="1" dirty="0"/>
              <a:t>Trusts with Integrated PharmOutcomes referral platform: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PO Services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DMS referrals appear at top of page: under ‘Outstanding Records’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200" b="1" dirty="0"/>
              <a:t>Trusts without Integration/ </a:t>
            </a:r>
            <a:endParaRPr lang="en-GB" sz="1000" b="1" dirty="0"/>
          </a:p>
          <a:p>
            <a:pPr marL="0" indent="0">
              <a:buNone/>
            </a:pPr>
            <a:r>
              <a:rPr lang="en-GB" sz="2200" b="1" dirty="0"/>
              <a:t>Referred from another pharmacy: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Receive via NHS Mail</a:t>
            </a:r>
          </a:p>
          <a:p>
            <a:endParaRPr lang="en-GB" sz="20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CHECK PO / NHS MAIL REGULARLY</a:t>
            </a:r>
          </a:p>
        </p:txBody>
      </p:sp>
    </p:spTree>
    <p:extLst>
      <p:ext uri="{BB962C8B-B14F-4D97-AF65-F5344CB8AC3E}">
        <p14:creationId xmlns:p14="http://schemas.microsoft.com/office/powerpoint/2010/main" val="114423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DE80-A81A-CC43-31B0-A6908A6B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077" y="57970"/>
            <a:ext cx="9554818" cy="132556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latin typeface="+mn-lt"/>
              </a:rPr>
              <a:t>Stage 1 DMS Community Pharmacy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F0BC4084-6C0C-7F66-AF45-D9DE78BE39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2" y="342062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EAA2E-4931-EEAF-056B-094CBE12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67" y="1022715"/>
            <a:ext cx="11544866" cy="481257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Stage 1:  </a:t>
            </a:r>
            <a:r>
              <a:rPr lang="en-US" sz="2400" b="1" dirty="0">
                <a:solidFill>
                  <a:srgbClr val="FF0000"/>
                </a:solidFill>
              </a:rPr>
              <a:t>Clinical review, medicines reconciliation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A discharge referral is received by the pharmacy</a:t>
            </a:r>
          </a:p>
          <a:p>
            <a:pPr marL="0" indent="0">
              <a:buNone/>
            </a:pPr>
            <a:r>
              <a:rPr lang="en-GB" sz="2200" b="1" dirty="0"/>
              <a:t>Either direct into PharmOutcomes or via NHS mail from some trusts or from other Pharmacies</a:t>
            </a:r>
          </a:p>
          <a:p>
            <a:r>
              <a:rPr lang="en-GB" dirty="0"/>
              <a:t>Timescale: Within</a:t>
            </a:r>
            <a:r>
              <a:rPr lang="en-GB" b="1" dirty="0"/>
              <a:t> 72 hours </a:t>
            </a:r>
            <a:r>
              <a:rPr lang="en-GB" dirty="0"/>
              <a:t>(EXCLUDING non-open days)</a:t>
            </a:r>
          </a:p>
          <a:p>
            <a:r>
              <a:rPr lang="en-GB" dirty="0"/>
              <a:t>Responsibility: Pharmacist (some aspects technician or other team member)</a:t>
            </a:r>
          </a:p>
          <a:p>
            <a:r>
              <a:rPr lang="en-GB" dirty="0"/>
              <a:t>Fee: £12.00</a:t>
            </a:r>
          </a:p>
          <a:p>
            <a:r>
              <a:rPr lang="en-GB" dirty="0"/>
              <a:t>Actions: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E52D7-5A86-4328-D44D-973553CA3E91}"/>
              </a:ext>
            </a:extLst>
          </p:cNvPr>
          <p:cNvSpPr txBox="1"/>
          <p:nvPr/>
        </p:nvSpPr>
        <p:spPr>
          <a:xfrm>
            <a:off x="512185" y="3865490"/>
            <a:ext cx="1814027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Check for clinical information and actions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 PHARMACIST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DBF80-EC93-A627-33D5-E1A4B9037D90}"/>
              </a:ext>
            </a:extLst>
          </p:cNvPr>
          <p:cNvSpPr txBox="1"/>
          <p:nvPr/>
        </p:nvSpPr>
        <p:spPr>
          <a:xfrm flipH="1">
            <a:off x="2870955" y="3865490"/>
            <a:ext cx="1814025" cy="22467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Comparison of medicines discharged on versus  pre-admission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 PHARM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DF7A1-47E4-A125-726F-D08D6A70F632}"/>
              </a:ext>
            </a:extLst>
          </p:cNvPr>
          <p:cNvSpPr txBox="1"/>
          <p:nvPr/>
        </p:nvSpPr>
        <p:spPr>
          <a:xfrm>
            <a:off x="5203295" y="3834712"/>
            <a:ext cx="1728535" cy="22467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If required: Raise any issues with trust / GP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/PHARM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16911-C18A-E191-8544-16D0C52D2134}"/>
              </a:ext>
            </a:extLst>
          </p:cNvPr>
          <p:cNvSpPr txBox="1"/>
          <p:nvPr/>
        </p:nvSpPr>
        <p:spPr>
          <a:xfrm>
            <a:off x="7394186" y="3865490"/>
            <a:ext cx="1814025" cy="22467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Make notes in PMR or other appropriate record </a:t>
            </a:r>
            <a:r>
              <a:rPr lang="en-GB" sz="2000" b="1" dirty="0">
                <a:solidFill>
                  <a:srgbClr val="FF0000"/>
                </a:solidFill>
              </a:rPr>
              <a:t>PMR Pop up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 PHARM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C281D-0368-E7D4-A1FB-9D2C3077720F}"/>
              </a:ext>
            </a:extLst>
          </p:cNvPr>
          <p:cNvSpPr txBox="1"/>
          <p:nvPr/>
        </p:nvSpPr>
        <p:spPr>
          <a:xfrm>
            <a:off x="9719551" y="3249937"/>
            <a:ext cx="2197866" cy="2862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Check prescriptions previously ordered/ in process/ awaiting collection /eRD 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TEAM MEMBER /TECH/PHARM</a:t>
            </a:r>
          </a:p>
        </p:txBody>
      </p:sp>
    </p:spTree>
    <p:extLst>
      <p:ext uri="{BB962C8B-B14F-4D97-AF65-F5344CB8AC3E}">
        <p14:creationId xmlns:p14="http://schemas.microsoft.com/office/powerpoint/2010/main" val="5225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81"/>
    </mc:Choice>
    <mc:Fallback xmlns="">
      <p:transition spd="slow" advTm="130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A458-6E9F-E293-3030-C72BD2C1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126" y="349646"/>
            <a:ext cx="6192253" cy="66278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Stage 1: Clinical check: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32FB9-93AF-AB45-9180-08C3A65E4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1253331"/>
            <a:ext cx="10760242" cy="458599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all medication for changes to: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Quantity		Dosage		Formulations		Frequency of administration Frequency at which meds will be prescribed			Appropriateness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Interactions / contraindications relating to the changed medications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Also consider: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newly prescribed medication, including considering whether medicines are intended to be   given long-term or have been initiated for short-term use;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discontinued medication (including removing medicines no longer needed);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planned changes to medicine, e.g. antibiotics stopped after course is completed;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changes to medicine administration route;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concerns highlighted by the NHS trust, e.g. intentional non-adherence;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blood or other tests needed to ensure safety or to check for efficacy.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63EFA7BE-46E9-4A69-D469-0334E102D5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376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DFBC-FC7E-ECE8-0DE6-5BEDA23D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632" y="391633"/>
            <a:ext cx="8578515" cy="69505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Med comparison/ discussion/ Rxs (TECH)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991F3-DDEE-CB41-E071-48DCFBAB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685"/>
            <a:ext cx="10515600" cy="540618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Compare patients discharged meds against pre-admission meds.</a:t>
            </a:r>
          </a:p>
          <a:p>
            <a:pPr lvl="1"/>
            <a:r>
              <a:rPr lang="en-GB" sz="2000" b="0" dirty="0"/>
              <a:t>Include all medicines: Not just oral meds. </a:t>
            </a:r>
          </a:p>
          <a:p>
            <a:pPr lvl="1"/>
            <a:r>
              <a:rPr lang="en-GB" sz="2000" b="0" dirty="0"/>
              <a:t>Refer to the patient’s medication record </a:t>
            </a:r>
          </a:p>
          <a:p>
            <a:pPr lvl="1"/>
            <a:r>
              <a:rPr lang="en-GB" sz="2000" dirty="0"/>
              <a:t>May need to</a:t>
            </a:r>
            <a:r>
              <a:rPr lang="en-GB" sz="2000" b="0" dirty="0"/>
              <a:t> refer to the patient’s NHS Summary Care Record (SCR)</a:t>
            </a:r>
          </a:p>
          <a:p>
            <a:pPr marL="0" indent="0">
              <a:buNone/>
            </a:pPr>
            <a:r>
              <a:rPr lang="en-GB" sz="2000" b="1" dirty="0"/>
              <a:t>Raise any issues</a:t>
            </a:r>
          </a:p>
          <a:p>
            <a:r>
              <a:rPr lang="en-GB" sz="2000" dirty="0"/>
              <a:t>Where necessary, discuss any changes / raise any issues of concern with the NHS trust or GP as appropriate.</a:t>
            </a:r>
          </a:p>
          <a:p>
            <a:pPr marL="0" indent="0">
              <a:buNone/>
            </a:pPr>
            <a:r>
              <a:rPr lang="en-GB" sz="2000" b="1" dirty="0"/>
              <a:t>Record/ alerts</a:t>
            </a:r>
          </a:p>
          <a:p>
            <a:r>
              <a:rPr lang="en-GB" sz="2000" dirty="0"/>
              <a:t>Implement an alert/ prompt in PMR which alerts pharmacy to conduct stages 2 &amp; 3 when first prescription is received or at first contact with the patient/carer.</a:t>
            </a:r>
          </a:p>
          <a:p>
            <a:pPr marL="0" indent="0">
              <a:buNone/>
            </a:pPr>
            <a:r>
              <a:rPr lang="en-GB" sz="2000" b="1" dirty="0"/>
              <a:t>Check for existing Rxs / consider if still appropriate</a:t>
            </a:r>
          </a:p>
          <a:p>
            <a:r>
              <a:rPr lang="en-GB" sz="2000" dirty="0"/>
              <a:t>Previously ordered prescriptions in the dispensing process /Rxs  awaiting collection </a:t>
            </a:r>
          </a:p>
          <a:p>
            <a:r>
              <a:rPr lang="en-GB" sz="2000" dirty="0"/>
              <a:t>Check for electronic repeatable prescriptions (eRD) </a:t>
            </a:r>
          </a:p>
          <a:p>
            <a:pPr lvl="1"/>
            <a:r>
              <a:rPr lang="en-GB" sz="2000" dirty="0"/>
              <a:t>Can be pulled off NHS spine sometime after the patient has been discharged from hospital.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AC01CE36-E2B2-5DD9-0F0A-93028673A0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7" y="38779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DE80-A81A-CC43-31B0-A6908A6B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0" y="365126"/>
            <a:ext cx="9554818" cy="132556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latin typeface="+mn-lt"/>
              </a:rPr>
              <a:t>Stage 2 DMS Community Pharmacy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F0BC4084-6C0C-7F66-AF45-D9DE78BE39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EAA2E-4931-EEAF-056B-094CBE12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261" y="1304252"/>
            <a:ext cx="10705478" cy="456861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Stage 2: Ensure m</a:t>
            </a:r>
            <a:r>
              <a:rPr lang="en-GB" sz="2400" b="1" dirty="0">
                <a:solidFill>
                  <a:srgbClr val="FF0000"/>
                </a:solidFill>
                <a:cs typeface="Arial" panose="020B0604020202020204" pitchFamily="34" charset="0"/>
              </a:rPr>
              <a:t>edicines prescribed post-discharge reflect any changes discrepancies resolved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The first prescription received by the pharmacy</a:t>
            </a:r>
          </a:p>
          <a:p>
            <a:r>
              <a:rPr lang="en-GB" dirty="0"/>
              <a:t>Timescale: Usually 1 week to 1 month post discharge</a:t>
            </a:r>
          </a:p>
          <a:p>
            <a:r>
              <a:rPr lang="en-GB" dirty="0"/>
              <a:t>Responsibility: Pharmacist OR Pharmacy Technician</a:t>
            </a:r>
          </a:p>
          <a:p>
            <a:r>
              <a:rPr lang="en-GB" dirty="0"/>
              <a:t>Fee: £11.00</a:t>
            </a:r>
          </a:p>
          <a:p>
            <a:r>
              <a:rPr lang="en-GB" dirty="0"/>
              <a:t>Service Actions: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DF7A1-47E4-A125-726F-D08D6A70F632}"/>
              </a:ext>
            </a:extLst>
          </p:cNvPr>
          <p:cNvSpPr txBox="1"/>
          <p:nvPr/>
        </p:nvSpPr>
        <p:spPr>
          <a:xfrm>
            <a:off x="882410" y="4115464"/>
            <a:ext cx="3454890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Check medicines prescribed post-discharge take account of appropriate changes made during the hospital admission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/PHARM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16911-C18A-E191-8544-16D0C52D2134}"/>
              </a:ext>
            </a:extLst>
          </p:cNvPr>
          <p:cNvSpPr txBox="1"/>
          <p:nvPr/>
        </p:nvSpPr>
        <p:spPr>
          <a:xfrm>
            <a:off x="4855651" y="4097879"/>
            <a:ext cx="3597922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Try to resolve discrepancies or other issues with the practice. Complex issues may require referral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 PHARM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C281D-0368-E7D4-A1FB-9D2C3077720F}"/>
              </a:ext>
            </a:extLst>
          </p:cNvPr>
          <p:cNvSpPr txBox="1"/>
          <p:nvPr/>
        </p:nvSpPr>
        <p:spPr>
          <a:xfrm>
            <a:off x="9197008" y="4097879"/>
            <a:ext cx="2390880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Make notes on the PMR or other appropriate record </a:t>
            </a:r>
            <a:r>
              <a:rPr lang="en-GB" sz="2000" b="1" dirty="0">
                <a:solidFill>
                  <a:srgbClr val="FF0000"/>
                </a:solidFill>
              </a:rPr>
              <a:t>PMR Pop Up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TECH/PHARM</a:t>
            </a:r>
          </a:p>
        </p:txBody>
      </p:sp>
    </p:spTree>
    <p:extLst>
      <p:ext uri="{BB962C8B-B14F-4D97-AF65-F5344CB8AC3E}">
        <p14:creationId xmlns:p14="http://schemas.microsoft.com/office/powerpoint/2010/main" val="11594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04"/>
    </mc:Choice>
    <mc:Fallback xmlns="">
      <p:transition spd="slow" advTm="61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DE80-A81A-CC43-31B0-A6908A6B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18" y="184591"/>
            <a:ext cx="9554818" cy="132556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latin typeface="+mn-lt"/>
              </a:rPr>
              <a:t>Stage 3 DMS Community Pharmacy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F0BC4084-6C0C-7F66-AF45-D9DE78BE39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3" y="404972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EAA2E-4931-EEAF-056B-094CBE12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77" y="1163783"/>
            <a:ext cx="10705478" cy="456861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Stage 3: Consultation with patient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Check the patients understanding of their medicines regime </a:t>
            </a:r>
          </a:p>
          <a:p>
            <a:r>
              <a:rPr lang="en-GB" dirty="0"/>
              <a:t>Timescale: When the first post-discharge prescription is received</a:t>
            </a:r>
          </a:p>
          <a:p>
            <a:r>
              <a:rPr lang="en-GB" dirty="0"/>
              <a:t>Responsibility: Pharmacist  / Pharmacy Technician</a:t>
            </a:r>
          </a:p>
          <a:p>
            <a:r>
              <a:rPr lang="en-GB" dirty="0"/>
              <a:t>Fee:  £12.00</a:t>
            </a:r>
          </a:p>
          <a:p>
            <a:r>
              <a:rPr lang="en-GB" dirty="0"/>
              <a:t>Actions: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E52D7-5A86-4328-D44D-973553CA3E91}"/>
              </a:ext>
            </a:extLst>
          </p:cNvPr>
          <p:cNvSpPr txBox="1"/>
          <p:nvPr/>
        </p:nvSpPr>
        <p:spPr>
          <a:xfrm>
            <a:off x="381246" y="3575128"/>
            <a:ext cx="2339757" cy="252376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Confidential discussion, adopting a shared decision making approach with the patient or their carer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 TECH / PHARMACIST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DBF80-EC93-A627-33D5-E1A4B9037D90}"/>
              </a:ext>
            </a:extLst>
          </p:cNvPr>
          <p:cNvSpPr txBox="1"/>
          <p:nvPr/>
        </p:nvSpPr>
        <p:spPr>
          <a:xfrm flipH="1">
            <a:off x="2942610" y="3575128"/>
            <a:ext cx="2752899" cy="25545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Communicate information that would be of value to patients GP or PCN clinical pharmacist to support ongoing care of patient.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 PHARM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DF7A1-47E4-A125-726F-D08D6A70F632}"/>
              </a:ext>
            </a:extLst>
          </p:cNvPr>
          <p:cNvSpPr txBox="1"/>
          <p:nvPr/>
        </p:nvSpPr>
        <p:spPr>
          <a:xfrm>
            <a:off x="5930784" y="3843479"/>
            <a:ext cx="1727110" cy="22467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Offer to dispose of any medicines that are no longer needed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/PHARM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16911-C18A-E191-8544-16D0C52D2134}"/>
              </a:ext>
            </a:extLst>
          </p:cNvPr>
          <p:cNvSpPr txBox="1"/>
          <p:nvPr/>
        </p:nvSpPr>
        <p:spPr>
          <a:xfrm>
            <a:off x="7858112" y="2973581"/>
            <a:ext cx="1616531" cy="31700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Make notes in PMR or other appropriate record  </a:t>
            </a:r>
            <a:r>
              <a:rPr lang="en-GB" sz="2000" b="1" dirty="0">
                <a:solidFill>
                  <a:srgbClr val="FF0000"/>
                </a:solidFill>
              </a:rPr>
              <a:t>Remove PMR Pop Up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 / PHARM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C281D-0368-E7D4-A1FB-9D2C3077720F}"/>
              </a:ext>
            </a:extLst>
          </p:cNvPr>
          <p:cNvSpPr txBox="1"/>
          <p:nvPr/>
        </p:nvSpPr>
        <p:spPr>
          <a:xfrm>
            <a:off x="9733685" y="3281358"/>
            <a:ext cx="2197866" cy="2862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Where appropriate support the patient with other services / information.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NMS?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TECH/PHARM</a:t>
            </a:r>
          </a:p>
        </p:txBody>
      </p:sp>
    </p:spTree>
    <p:extLst>
      <p:ext uri="{BB962C8B-B14F-4D97-AF65-F5344CB8AC3E}">
        <p14:creationId xmlns:p14="http://schemas.microsoft.com/office/powerpoint/2010/main" val="25399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33"/>
    </mc:Choice>
    <mc:Fallback xmlns="">
      <p:transition spd="slow" advTm="8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75FF-1C97-BC83-4F5C-89203610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014" y="296888"/>
            <a:ext cx="7948863" cy="658455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Stage 3: Confidential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2F35-A15C-59B8-D8A3-378028954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08" y="955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Check patients understanding of what medicines they should now be taking/using, when they should be taken/used and any other relevant advice to support medicines taking/use</a:t>
            </a:r>
          </a:p>
          <a:p>
            <a:pPr marL="0" indent="0">
              <a:buNone/>
            </a:pPr>
            <a:r>
              <a:rPr lang="en-GB" dirty="0"/>
              <a:t>Discussion points </a:t>
            </a:r>
          </a:p>
          <a:p>
            <a:pPr marL="0" indent="0">
              <a:buNone/>
            </a:pPr>
            <a:r>
              <a:rPr lang="en-GB" b="1" dirty="0"/>
              <a:t>New medicines</a:t>
            </a:r>
          </a:p>
          <a:p>
            <a:pPr marL="0" indent="0">
              <a:buNone/>
            </a:pPr>
            <a:r>
              <a:rPr lang="en-GB" dirty="0"/>
              <a:t>• Does the patient understand what the medicines are for/ what they look like</a:t>
            </a:r>
          </a:p>
          <a:p>
            <a:pPr marL="0" indent="0">
              <a:buNone/>
            </a:pPr>
            <a:r>
              <a:rPr lang="en-GB" dirty="0"/>
              <a:t>• Explain how &amp; when to take for best effect and to reduce any side effects. </a:t>
            </a:r>
          </a:p>
          <a:p>
            <a:pPr marL="0" indent="0">
              <a:buNone/>
            </a:pPr>
            <a:r>
              <a:rPr lang="en-GB" dirty="0"/>
              <a:t>• Ensure patient understands any risks of taking the medicines &amp; who to contact if they are unsure about any side effects they may experience.</a:t>
            </a:r>
          </a:p>
          <a:p>
            <a:pPr marL="0" indent="0">
              <a:buNone/>
            </a:pPr>
            <a:r>
              <a:rPr lang="en-GB" b="1" dirty="0"/>
              <a:t>All medicines</a:t>
            </a:r>
          </a:p>
          <a:p>
            <a:pPr marL="0" indent="0">
              <a:buNone/>
            </a:pPr>
            <a:r>
              <a:rPr lang="en-GB" dirty="0"/>
              <a:t>• Ensure patient understands how to get optimum benefits from meds/ timings</a:t>
            </a:r>
          </a:p>
          <a:p>
            <a:pPr marL="0" indent="0">
              <a:buNone/>
            </a:pPr>
            <a:r>
              <a:rPr lang="en-GB" b="1" dirty="0"/>
              <a:t>Interactions and side effects</a:t>
            </a:r>
          </a:p>
          <a:p>
            <a:pPr marL="0" indent="0">
              <a:buNone/>
            </a:pPr>
            <a:r>
              <a:rPr lang="en-GB" dirty="0"/>
              <a:t>• Consider any interactions or side effects from regime which patient needs to know about/ any foods they should avoid while taking the medicines?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4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DC9E-0403-EF78-2E3E-0F06492E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68" y="365126"/>
            <a:ext cx="9020032" cy="86317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Stage 3: Confidential discussion continued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D851-7318-A3B1-1F08-8522808A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Offer to dispose of any medicines the patient is no longer using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b="1" dirty="0"/>
              <a:t>Supporting the patient with adherence</a:t>
            </a:r>
          </a:p>
          <a:p>
            <a:pPr marL="0" indent="0">
              <a:buNone/>
            </a:pPr>
            <a:r>
              <a:rPr lang="en-GB" dirty="0"/>
              <a:t>• Does the patient need any help in taking their medicines e.g. Any adjustments the pharmacy can make to improve adherence?</a:t>
            </a:r>
          </a:p>
          <a:p>
            <a:pPr marL="0" indent="0">
              <a:buNone/>
            </a:pPr>
            <a:r>
              <a:rPr lang="en-GB" b="1" dirty="0"/>
              <a:t>Additional resources</a:t>
            </a:r>
          </a:p>
          <a:p>
            <a:pPr marL="0" indent="0">
              <a:buNone/>
            </a:pPr>
            <a:r>
              <a:rPr lang="en-GB" dirty="0"/>
              <a:t>• If available, share any written or online resources with patient to help with their medicines?</a:t>
            </a:r>
          </a:p>
          <a:p>
            <a:pPr lvl="1"/>
            <a:r>
              <a:rPr lang="en-GB" dirty="0"/>
              <a:t>Use a reliable source: NHS website</a:t>
            </a:r>
          </a:p>
          <a:p>
            <a:pPr marL="3429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OFFER OTHER CPCF SERVICES</a:t>
            </a:r>
          </a:p>
          <a:p>
            <a:pPr marL="0" indent="0">
              <a:buNone/>
            </a:pPr>
            <a:r>
              <a:rPr lang="en-GB" dirty="0"/>
              <a:t>Offer any other appropriate services which will support the patient e.g. New Medicines Service</a:t>
            </a:r>
          </a:p>
        </p:txBody>
      </p:sp>
    </p:spTree>
    <p:extLst>
      <p:ext uri="{BB962C8B-B14F-4D97-AF65-F5344CB8AC3E}">
        <p14:creationId xmlns:p14="http://schemas.microsoft.com/office/powerpoint/2010/main" val="29186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8038-F2E9-0328-3E29-407FA109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254" y="365126"/>
            <a:ext cx="9304420" cy="115887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n-lt"/>
              </a:rPr>
              <a:t>Introduction &amp; Background to DMS</a:t>
            </a:r>
            <a:br>
              <a:rPr lang="en-GB" sz="3200" b="1" dirty="0">
                <a:solidFill>
                  <a:srgbClr val="0070C0"/>
                </a:solidFill>
                <a:latin typeface="+mn-lt"/>
              </a:rPr>
            </a:br>
            <a:r>
              <a:rPr lang="en-GB" sz="3200" b="1" dirty="0">
                <a:solidFill>
                  <a:srgbClr val="0070C0"/>
                </a:solidFill>
                <a:latin typeface="+mn-lt"/>
              </a:rPr>
              <a:t>Evidence for Discharge Medicines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16096-76C7-BB8C-68D0-C4A7C130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23" y="1627188"/>
            <a:ext cx="10515600" cy="4099844"/>
          </a:xfrm>
        </p:spPr>
        <p:txBody>
          <a:bodyPr/>
          <a:lstStyle/>
          <a:p>
            <a:r>
              <a:rPr lang="en-GB" dirty="0"/>
              <a:t>Link between discharge from hospital and increased risk of avoidable medication related harm</a:t>
            </a:r>
          </a:p>
          <a:p>
            <a:r>
              <a:rPr lang="en-GB" dirty="0"/>
              <a:t>When people move from one care setting to another between </a:t>
            </a:r>
            <a:r>
              <a:rPr lang="en-GB" b="1" dirty="0"/>
              <a:t>30% to 70% </a:t>
            </a:r>
            <a:r>
              <a:rPr lang="en-GB" dirty="0"/>
              <a:t>of patients have an error or unintentional change to their medicines</a:t>
            </a:r>
          </a:p>
          <a:p>
            <a:r>
              <a:rPr lang="en-GB" dirty="0"/>
              <a:t>People over 65Yrs: less likely to be re-admitted to hospital if receive help with meds after discharge</a:t>
            </a:r>
          </a:p>
          <a:p>
            <a:r>
              <a:rPr lang="en-GB" dirty="0"/>
              <a:t>Elderly: </a:t>
            </a:r>
            <a:r>
              <a:rPr lang="en-GB" b="1" dirty="0"/>
              <a:t>less than 10% </a:t>
            </a:r>
            <a:r>
              <a:rPr lang="en-GB" dirty="0"/>
              <a:t>have no modifications to their meds on discharge</a:t>
            </a:r>
          </a:p>
          <a:p>
            <a:r>
              <a:rPr lang="en-GB" b="1" dirty="0"/>
              <a:t>79% </a:t>
            </a:r>
            <a:r>
              <a:rPr lang="en-GB" dirty="0"/>
              <a:t>of patients: prescribed one or more new meds after discharge</a:t>
            </a:r>
          </a:p>
          <a:p>
            <a:r>
              <a:rPr lang="en-GB" b="1" dirty="0"/>
              <a:t>60% </a:t>
            </a:r>
            <a:r>
              <a:rPr lang="en-GB" dirty="0"/>
              <a:t>of patients have 3 or more changes to their medication regimes</a:t>
            </a:r>
          </a:p>
          <a:p>
            <a:r>
              <a:rPr lang="en-GB" b="1" dirty="0"/>
              <a:t>20% </a:t>
            </a:r>
            <a:r>
              <a:rPr lang="en-GB" dirty="0"/>
              <a:t>of patients experience adverse effect within 3 weeks  of discharge - Approx 3 are preventable</a:t>
            </a:r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17B759F-B407-B32F-4DB1-B0E0F7B2CC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61938"/>
            <a:ext cx="1382919" cy="7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4"/>
    </mc:Choice>
    <mc:Fallback xmlns="">
      <p:transition spd="slow" advTm="50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3527-D043-A273-B7B5-9E7C5F44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5" y="107746"/>
            <a:ext cx="7063408" cy="897012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+mn-lt"/>
              </a:rPr>
              <a:t>Record keeping: Data 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FB2A-7142-45DF-C558-64A22AA6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4" y="1120809"/>
            <a:ext cx="11025809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Patient records: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Must keep appropriate clinical records within the patient medication record (PMR) system or other appropriate record, for </a:t>
            </a:r>
            <a:r>
              <a:rPr lang="en-GB" sz="2400" b="1" dirty="0"/>
              <a:t>all </a:t>
            </a:r>
            <a:r>
              <a:rPr lang="en-GB" sz="2400" dirty="0"/>
              <a:t>stages of the service provided.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/>
              <a:t>Must record Service Summary data for each DMS delivered: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Electronic: PharmOutcomes </a:t>
            </a:r>
            <a:r>
              <a:rPr lang="en-GB" sz="2400" b="1" dirty="0"/>
              <a:t>OR</a:t>
            </a:r>
            <a:r>
              <a:rPr lang="en-GB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Paper: DMS worksheets available on PSNC website </a:t>
            </a:r>
            <a:r>
              <a:rPr lang="en-GB" sz="2400" dirty="0">
                <a:hlinkClick r:id="rId2"/>
              </a:rPr>
              <a:t>PSNC-Discharge-Medicines-Service-worksheet-v1.docx (live.com)</a:t>
            </a: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Monthly Claim: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Claim for completed DMS via NHSBSA’s ‘Manage Your Service’ Portal (MYS) 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Must report a standard dataset for each DMS provided as part of monthly claim</a:t>
            </a:r>
          </a:p>
          <a:p>
            <a:pPr lvl="1"/>
            <a:r>
              <a:rPr lang="en-GB" sz="2400" dirty="0">
                <a:hlinkClick r:id="rId3"/>
              </a:rPr>
              <a:t>discharge-medicines-service-data-specification.pdf (england.nhs.uk)</a:t>
            </a:r>
            <a:endParaRPr lang="en-GB" sz="2400" dirty="0"/>
          </a:p>
          <a:p>
            <a:r>
              <a:rPr lang="en-GB" sz="2400" dirty="0"/>
              <a:t>Partial payment where only part of service can be provided (£35/ completed DMS)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Service fees and payments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97044B9-1483-EF15-397D-9EB434D24B5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" y="30970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25"/>
    </mc:Choice>
    <mc:Fallback xmlns="">
      <p:transition spd="slow" advTm="60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3467-2DA1-007D-0238-29848EE2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261"/>
            <a:ext cx="10515600" cy="332297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n-lt"/>
              </a:rPr>
              <a:t>Paper Record: DMS Stage 1 Worksheet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D01EF3-9BE4-9F15-E97C-2771B078B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17" t="17438" r="21393" b="7488"/>
          <a:stretch/>
        </p:blipFill>
        <p:spPr bwMode="auto">
          <a:xfrm>
            <a:off x="2110754" y="936970"/>
            <a:ext cx="7815123" cy="5131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338C4FE-71F9-D009-CAD6-0AEC93DA76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7" y="330484"/>
            <a:ext cx="1166830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9"/>
    </mc:Choice>
    <mc:Fallback xmlns="">
      <p:transition spd="slow" advTm="1325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3467-2DA1-007D-0238-29848EE2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263"/>
            <a:ext cx="10515600" cy="47804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n-lt"/>
              </a:rPr>
              <a:t>Paper Record: DMS Stage 2 Worksheet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5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338C4FE-71F9-D009-CAD6-0AEC93DA76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31525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61C477DA-DE70-D33A-AD3D-FC4A9409C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114" t="17734" r="22225" b="6602"/>
          <a:stretch/>
        </p:blipFill>
        <p:spPr bwMode="auto">
          <a:xfrm>
            <a:off x="2300632" y="1091291"/>
            <a:ext cx="7320445" cy="4714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1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"/>
    </mc:Choice>
    <mc:Fallback xmlns="">
      <p:transition spd="slow" advTm="180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3467-2DA1-007D-0238-29848EE2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25"/>
            <a:ext cx="10515600" cy="662781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n-lt"/>
              </a:rPr>
              <a:t>Paper Record: DMS Stage 3 Worksheet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338C4FE-71F9-D009-CAD6-0AEC93DA76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31525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5A4545-A1EC-B177-CF73-D77C95D35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82" t="17144" r="22059" b="6600"/>
          <a:stretch/>
        </p:blipFill>
        <p:spPr bwMode="auto">
          <a:xfrm>
            <a:off x="2507095" y="1010306"/>
            <a:ext cx="6986740" cy="4979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5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"/>
    </mc:Choice>
    <mc:Fallback xmlns="">
      <p:transition spd="slow" advTm="168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17BD-632A-3C38-7C33-F8A7AA1B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81" y="456689"/>
            <a:ext cx="7894982" cy="481034"/>
          </a:xfrm>
        </p:spPr>
        <p:txBody>
          <a:bodyPr/>
          <a:lstStyle/>
          <a:p>
            <a:r>
              <a:rPr lang="en-GB" sz="3200" b="1" dirty="0">
                <a:solidFill>
                  <a:schemeClr val="accent5"/>
                </a:solidFill>
                <a:latin typeface="+mn-lt"/>
              </a:rPr>
              <a:t>Electronic data record: PharmOutcomes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E356-0B04-827E-32BB-D0F5F627B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2" y="1182032"/>
            <a:ext cx="11012555" cy="4768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PO platform questions satisfy the standard dataset recording requirements of service</a:t>
            </a:r>
          </a:p>
          <a:p>
            <a:pPr marL="171450" marR="0" lvl="0" indent="-17145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To assist monthly 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ata input into MYS for claim submission:</a:t>
            </a:r>
          </a:p>
          <a:p>
            <a:pPr lvl="1">
              <a:lnSpc>
                <a:spcPct val="100000"/>
              </a:lnSpc>
              <a:spcBef>
                <a:spcPts val="750"/>
              </a:spcBef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Use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DMS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single view report (reports tab)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 all necessary information in one report: makes data entry easier. (collates the summary data for submission to the NHSBSA.)</a:t>
            </a:r>
          </a:p>
          <a:p>
            <a:pPr marL="171450" marR="0" lvl="0" indent="-171450" algn="l" defTabSz="685800" rtl="0" eaLnBrk="0" fontAlgn="base" latinLnBrk="0" hangingPunct="0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Pinnacle working to automate this process </a:t>
            </a:r>
          </a:p>
          <a:p>
            <a:pPr lvl="1">
              <a:lnSpc>
                <a:spcPct val="100000"/>
              </a:lnSpc>
              <a:spcBef>
                <a:spcPts val="750"/>
              </a:spcBef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Developing an Application Programming Interface (API)</a:t>
            </a:r>
          </a:p>
          <a:p>
            <a:pPr lvl="1">
              <a:lnSpc>
                <a:spcPct val="100000"/>
              </a:lnSpc>
              <a:spcBef>
                <a:spcPts val="750"/>
              </a:spcBef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This will transfer the DMS summary data from PO to NHSBSA’s Manage Your Service portal automatically. (Hopefully by December 2022)</a:t>
            </a:r>
            <a:endParaRPr lang="en-GB" sz="2400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BBC7FAF0-E208-FCD4-FE33-79383F9845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" y="30970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8"/>
    </mc:Choice>
    <mc:Fallback xmlns="">
      <p:transition spd="slow" advTm="63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4D64-FC0B-B8F7-7BB5-C0422676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872" y="365127"/>
            <a:ext cx="8132927" cy="1026946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Referral into PharmOutcomes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5091D-C452-6855-7CE9-C0018344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81" y="1331363"/>
            <a:ext cx="10644115" cy="2402005"/>
          </a:xfrm>
        </p:spPr>
        <p:txBody>
          <a:bodyPr/>
          <a:lstStyle/>
          <a:p>
            <a:r>
              <a:rPr lang="en-GB" sz="2400" dirty="0">
                <a:solidFill>
                  <a:srgbClr val="0070C0"/>
                </a:solidFill>
              </a:rPr>
              <a:t>Option 1: </a:t>
            </a:r>
            <a:r>
              <a:rPr lang="en-GB" sz="2400" dirty="0"/>
              <a:t>DMS referral received directly into PharmOutcomes:  Referral appears under the services tab at the top of screen</a:t>
            </a:r>
          </a:p>
          <a:p>
            <a:pPr lvl="1"/>
            <a:r>
              <a:rPr lang="en-GB" sz="2400" dirty="0"/>
              <a:t>Data collection platform can be accessed directly by clicking on DMS referral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FD76711-C20F-8213-16BB-87252856D6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7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44BBB-D45F-6D12-85CD-5E500AAAB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1" t="16551" r="23656" b="16481"/>
          <a:stretch/>
        </p:blipFill>
        <p:spPr>
          <a:xfrm>
            <a:off x="6204003" y="2634018"/>
            <a:ext cx="5500106" cy="335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8C9C32-787A-EF77-8EE0-4997E41DE738}"/>
              </a:ext>
            </a:extLst>
          </p:cNvPr>
          <p:cNvSpPr txBox="1"/>
          <p:nvPr/>
        </p:nvSpPr>
        <p:spPr>
          <a:xfrm>
            <a:off x="487891" y="2577100"/>
            <a:ext cx="5534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</a:rPr>
              <a:t>Option 2</a:t>
            </a:r>
            <a:r>
              <a:rPr lang="en-GB" sz="2400" dirty="0"/>
              <a:t>: DMS referral received via NHS mail </a:t>
            </a:r>
            <a:r>
              <a:rPr lang="en-GB" sz="2200" dirty="0"/>
              <a:t>(some trust / other pharmacies</a:t>
            </a:r>
            <a:r>
              <a:rPr lang="en-GB" sz="24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Access PO account and create a record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Select Discharge Medicines Service- nhs.net/onward referral template tab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dirty="0"/>
              <a:t>left hand side of the screen opens data collection platform</a:t>
            </a:r>
          </a:p>
        </p:txBody>
      </p:sp>
    </p:spTree>
    <p:extLst>
      <p:ext uri="{BB962C8B-B14F-4D97-AF65-F5344CB8AC3E}">
        <p14:creationId xmlns:p14="http://schemas.microsoft.com/office/powerpoint/2010/main" val="29477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2D-89FD-9D3B-EA89-BE9F2EF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365126"/>
            <a:ext cx="9061174" cy="1325563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</a:rPr>
              <a:t> PharmOutcomes data recording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DC98412-AFD9-5BDC-47B3-FD36EECF26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524AC-5A2B-EF55-2642-F77DC9DF2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431" t="35449" r="19139" b="18381"/>
          <a:stretch/>
        </p:blipFill>
        <p:spPr>
          <a:xfrm>
            <a:off x="884903" y="1932039"/>
            <a:ext cx="7211961" cy="33773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5E145-ED15-1502-81AE-4A6CD318E2D6}"/>
              </a:ext>
            </a:extLst>
          </p:cNvPr>
          <p:cNvSpPr txBox="1"/>
          <p:nvPr/>
        </p:nvSpPr>
        <p:spPr>
          <a:xfrm>
            <a:off x="8993875" y="1932039"/>
            <a:ext cx="2495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Enrolment required for each pharmacist and pharmacy technician</a:t>
            </a:r>
          </a:p>
        </p:txBody>
      </p:sp>
    </p:spTree>
    <p:extLst>
      <p:ext uri="{BB962C8B-B14F-4D97-AF65-F5344CB8AC3E}">
        <p14:creationId xmlns:p14="http://schemas.microsoft.com/office/powerpoint/2010/main" val="348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4"/>
    </mc:Choice>
    <mc:Fallback xmlns="">
      <p:transition spd="slow" advTm="956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40F4-164F-27B5-2C42-64BB2770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8B2A709-664A-8CE8-881B-5BCFE29E1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02" t="15727" r="35388" b="21222"/>
          <a:stretch/>
        </p:blipFill>
        <p:spPr bwMode="auto">
          <a:xfrm>
            <a:off x="2300632" y="365126"/>
            <a:ext cx="6186144" cy="6021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7BC2EE4-9DEC-EB02-9294-E42CCC00B16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0457DE-229A-9E54-E6D0-4C30930BD658}"/>
              </a:ext>
            </a:extLst>
          </p:cNvPr>
          <p:cNvSpPr txBox="1"/>
          <p:nvPr/>
        </p:nvSpPr>
        <p:spPr>
          <a:xfrm>
            <a:off x="9229726" y="1859340"/>
            <a:ext cx="2490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DMS Patient referral  information  for integrated version.</a:t>
            </a:r>
          </a:p>
        </p:txBody>
      </p:sp>
    </p:spTree>
    <p:extLst>
      <p:ext uri="{BB962C8B-B14F-4D97-AF65-F5344CB8AC3E}">
        <p14:creationId xmlns:p14="http://schemas.microsoft.com/office/powerpoint/2010/main" val="3452107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2D-89FD-9D3B-EA89-BE9F2EF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70526"/>
            <a:ext cx="9061174" cy="929484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Stage 1 PharmOutcomes DMS acceptance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DC98412-AFD9-5BDC-47B3-FD36EECF26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5E145-ED15-1502-81AE-4A6CD318E2D6}"/>
              </a:ext>
            </a:extLst>
          </p:cNvPr>
          <p:cNvSpPr txBox="1"/>
          <p:nvPr/>
        </p:nvSpPr>
        <p:spPr>
          <a:xfrm>
            <a:off x="7040338" y="1000010"/>
            <a:ext cx="46699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Complete now/ Accept /Reject.</a:t>
            </a:r>
          </a:p>
          <a:p>
            <a:r>
              <a:rPr lang="en-GB" sz="2000" dirty="0"/>
              <a:t>Select reason for rejection from list:</a:t>
            </a:r>
          </a:p>
          <a:p>
            <a:r>
              <a:rPr lang="en-GB" sz="2000" dirty="0"/>
              <a:t>Inappropriate rejections seen: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 pharmacist trained / DoC not completed/ Locum not trained</a:t>
            </a:r>
          </a:p>
          <a:p>
            <a:r>
              <a:rPr lang="en-GB" sz="2000" dirty="0">
                <a:solidFill>
                  <a:srgbClr val="FF0000"/>
                </a:solidFill>
              </a:rPr>
              <a:t>(Contractual requirement to deliver)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IDL needs to go to GP not us: we cant change meds!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(clearly don’t understand DMS service!)</a:t>
            </a:r>
          </a:p>
          <a:p>
            <a:endParaRPr lang="en-GB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Outside 72 hour window</a:t>
            </a:r>
          </a:p>
          <a:p>
            <a:r>
              <a:rPr lang="en-GB" sz="2000" dirty="0"/>
              <a:t> (</a:t>
            </a:r>
            <a:r>
              <a:rPr lang="en-GB" sz="2000" dirty="0">
                <a:solidFill>
                  <a:srgbClr val="FF0000"/>
                </a:solidFill>
              </a:rPr>
              <a:t>pharmacy had miscalculated and included closed days in calculation</a:t>
            </a:r>
            <a:r>
              <a:rPr lang="en-GB" sz="2000" dirty="0"/>
              <a:t>)</a:t>
            </a:r>
          </a:p>
          <a:p>
            <a:endParaRPr lang="en-GB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referral had not been actioned according to service spec time window.</a:t>
            </a:r>
          </a:p>
          <a:p>
            <a:r>
              <a:rPr lang="en-GB" sz="2000" dirty="0">
                <a:solidFill>
                  <a:srgbClr val="FF0000"/>
                </a:solidFill>
              </a:rPr>
              <a:t>(trust must refer within 48 hours of discharge)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3BB24DB-7DE7-5970-3527-1FE5EA190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065" t="22186" r="20147" b="7390"/>
          <a:stretch/>
        </p:blipFill>
        <p:spPr>
          <a:xfrm>
            <a:off x="481739" y="1163782"/>
            <a:ext cx="6558599" cy="5291092"/>
          </a:xfrm>
        </p:spPr>
      </p:pic>
    </p:spTree>
    <p:extLst>
      <p:ext uri="{BB962C8B-B14F-4D97-AF65-F5344CB8AC3E}">
        <p14:creationId xmlns:p14="http://schemas.microsoft.com/office/powerpoint/2010/main" val="18968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99"/>
    </mc:Choice>
    <mc:Fallback xmlns="">
      <p:transition spd="slow" advTm="10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197E-0A10-CE29-A1E6-FA7EF54A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487" y="365126"/>
            <a:ext cx="5663820" cy="822229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Pre DMS stage: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D6682-A610-41A4-EF57-E3DA7E72D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62" t="18578" r="19082" b="24026"/>
          <a:stretch/>
        </p:blipFill>
        <p:spPr>
          <a:xfrm>
            <a:off x="523164" y="1698082"/>
            <a:ext cx="6837528" cy="3680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308CC-B90F-3B01-1DA4-9BE2617DD616}"/>
              </a:ext>
            </a:extLst>
          </p:cNvPr>
          <p:cNvSpPr txBox="1"/>
          <p:nvPr/>
        </p:nvSpPr>
        <p:spPr>
          <a:xfrm>
            <a:off x="8338782" y="1698082"/>
            <a:ext cx="3261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On opening referral you must complete the Pre-DMS stage: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Record if minimum data set received from Trust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Indicate missing items if applicable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597BF3-9324-0EBA-9A50-8CEEC63C363F}"/>
              </a:ext>
            </a:extLst>
          </p:cNvPr>
          <p:cNvCxnSpPr>
            <a:cxnSpLocks/>
          </p:cNvCxnSpPr>
          <p:nvPr/>
        </p:nvCxnSpPr>
        <p:spPr>
          <a:xfrm flipH="1">
            <a:off x="5390866" y="2811439"/>
            <a:ext cx="2784143" cy="12146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7142E7E2-A061-71C1-DC6C-C8B1B6071AA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9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8A644D1-95B1-CBBA-D900-B95ED59A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5913"/>
            <a:ext cx="8229600" cy="665162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NICE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288A-112B-8B07-1CA1-575BED810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44" y="1073632"/>
            <a:ext cx="10469218" cy="4710735"/>
          </a:xfrm>
        </p:spPr>
        <p:txBody>
          <a:bodyPr/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cs typeface="Arial" panose="020B0604020202020204" pitchFamily="34" charset="0"/>
              </a:rPr>
              <a:t>NICE Guideline NG05 recommendations </a:t>
            </a:r>
            <a:r>
              <a:rPr lang="en-GB" sz="2400" b="1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  <a:endParaRPr lang="en-GB" sz="2400" dirty="0">
              <a:cs typeface="Arial" panose="020B0604020202020204" pitchFamily="34" charset="0"/>
            </a:endParaRPr>
          </a:p>
          <a:p>
            <a:pPr marL="1257300" lvl="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cs typeface="Arial" panose="020B0604020202020204" pitchFamily="34" charset="0"/>
              </a:rPr>
              <a:t>Need Medicines-related communication systems in place when patients move from one care setting to another</a:t>
            </a:r>
          </a:p>
          <a:p>
            <a:pPr marL="1257300" lvl="3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cs typeface="Arial" panose="020B0604020202020204" pitchFamily="34" charset="0"/>
              </a:rPr>
              <a:t>Need Medicines reconciliation processes in place for all persons discharged from a hospital / another care setting back into primary care </a:t>
            </a:r>
          </a:p>
          <a:p>
            <a:pPr marL="1600200" lvl="4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cs typeface="Arial" panose="020B0604020202020204" pitchFamily="34" charset="0"/>
              </a:rPr>
              <a:t>Reconciling the medicines should happen within a week of the patient being discharged.</a:t>
            </a:r>
          </a:p>
          <a:p>
            <a:pPr marL="114300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cs typeface="Arial" panose="020B0604020202020204" pitchFamily="34" charset="0"/>
            </a:endParaRPr>
          </a:p>
          <a:p>
            <a:pPr marL="1143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cs typeface="Arial" panose="020B0604020202020204" pitchFamily="34" charset="0"/>
              </a:rPr>
              <a:t>To implement the guidelines: Pharmacy professionals across hospitals, PCNs and community pharmacies must work together effectively to support transfer of care around medicines when a patient is discharged from hospital.</a:t>
            </a:r>
          </a:p>
          <a:p>
            <a:pPr marL="1143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cs typeface="Arial" panose="020B0604020202020204" pitchFamily="34" charset="0"/>
            </a:endParaRPr>
          </a:p>
          <a:p>
            <a:pPr marL="1143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900" dirty="0">
              <a:cs typeface="Arial" panose="020B0604020202020204" pitchFamily="34" charset="0"/>
            </a:endParaRPr>
          </a:p>
        </p:txBody>
      </p:sp>
      <p:pic>
        <p:nvPicPr>
          <p:cNvPr id="512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F5275E5-EE7E-4B57-DE7B-8E73DCE41AC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61938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31"/>
    </mc:Choice>
    <mc:Fallback xmlns="">
      <p:transition spd="slow" advTm="49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2D-89FD-9D3B-EA89-BE9F2EF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70525"/>
            <a:ext cx="9061174" cy="1325563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</a:rPr>
              <a:t>Stage 1 PharmOutcomes data recording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DC98412-AFD9-5BDC-47B3-FD36EECF26A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5E145-ED15-1502-81AE-4A6CD318E2D6}"/>
              </a:ext>
            </a:extLst>
          </p:cNvPr>
          <p:cNvSpPr txBox="1"/>
          <p:nvPr/>
        </p:nvSpPr>
        <p:spPr>
          <a:xfrm>
            <a:off x="7546740" y="1396088"/>
            <a:ext cx="43134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Complete the questions in PO platform: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Captures dataset submission requirements as per service specification and NHSBSA  MYS claim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See ‘Points to consider’ side box</a:t>
            </a: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2D05C2-6E30-2F9C-8A40-EE16F9F82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297" t="21576" r="17789" b="8254"/>
          <a:stretch/>
        </p:blipFill>
        <p:spPr bwMode="auto">
          <a:xfrm>
            <a:off x="838200" y="1396088"/>
            <a:ext cx="6687996" cy="4554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52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70"/>
    </mc:Choice>
    <mc:Fallback xmlns="">
      <p:transition spd="slow" advTm="3547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2CD-BF29-36DE-767C-66AA5B25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767" y="221916"/>
            <a:ext cx="8337884" cy="436979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Stage 1 continued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3C3B1F-A590-514B-E52E-F7940D52F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461" t="44820" r="35362" b="14109"/>
          <a:stretch/>
        </p:blipFill>
        <p:spPr>
          <a:xfrm>
            <a:off x="838200" y="802105"/>
            <a:ext cx="6609348" cy="561548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F50AE-29F8-CF0A-EB49-51104A52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73" t="7815" r="26715" b="84202"/>
          <a:stretch/>
        </p:blipFill>
        <p:spPr bwMode="auto">
          <a:xfrm>
            <a:off x="6278812" y="712652"/>
            <a:ext cx="2617326" cy="11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CD64DD4A-5223-B7DD-E29D-A49DA121976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7" y="365126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D09D1-9CE4-E0C2-1143-C7F61194360B}"/>
              </a:ext>
            </a:extLst>
          </p:cNvPr>
          <p:cNvSpPr txBox="1"/>
          <p:nvPr/>
        </p:nvSpPr>
        <p:spPr>
          <a:xfrm>
            <a:off x="8052179" y="1399467"/>
            <a:ext cx="3974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Record action taken if issue identified</a:t>
            </a:r>
          </a:p>
          <a:p>
            <a:pPr marL="126900"/>
            <a:endParaRPr lang="en-GB" sz="800" b="1" dirty="0">
              <a:solidFill>
                <a:srgbClr val="0070C0"/>
              </a:solidFill>
            </a:endParaRPr>
          </a:p>
          <a:p>
            <a:pPr marL="342900" indent="-2160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Record if Rx intercepted</a:t>
            </a:r>
          </a:p>
          <a:p>
            <a:pPr marL="126900"/>
            <a:endParaRPr lang="en-GB" sz="800" b="1" dirty="0">
              <a:solidFill>
                <a:srgbClr val="0070C0"/>
              </a:solidFill>
            </a:endParaRPr>
          </a:p>
          <a:p>
            <a:pPr marL="342900" indent="-2160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Click on Partial SAVE if DMS stage 2 / 3 expected to be completed </a:t>
            </a:r>
          </a:p>
          <a:p>
            <a:pPr marL="126900"/>
            <a:endParaRPr lang="en-GB" sz="800" b="1" dirty="0">
              <a:solidFill>
                <a:srgbClr val="0070C0"/>
              </a:solidFill>
            </a:endParaRPr>
          </a:p>
          <a:p>
            <a:pPr marL="342900" indent="-2160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If Patient will not  progress to stages 2 / 3 enter NO in the boxes below for stage 2 and 3, indicate why and SAVE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BDD88-0A7B-B47C-AB7B-14B97E109B0E}"/>
              </a:ext>
            </a:extLst>
          </p:cNvPr>
          <p:cNvSpPr txBox="1"/>
          <p:nvPr/>
        </p:nvSpPr>
        <p:spPr>
          <a:xfrm>
            <a:off x="6278813" y="712652"/>
            <a:ext cx="1902661" cy="1324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1B13C3-AE07-9BB0-1188-6B3CE752642E}"/>
              </a:ext>
            </a:extLst>
          </p:cNvPr>
          <p:cNvCxnSpPr>
            <a:cxnSpLocks/>
          </p:cNvCxnSpPr>
          <p:nvPr/>
        </p:nvCxnSpPr>
        <p:spPr>
          <a:xfrm flipH="1" flipV="1">
            <a:off x="6933063" y="2037347"/>
            <a:ext cx="1119116" cy="1572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5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5"/>
    </mc:Choice>
    <mc:Fallback xmlns="">
      <p:transition spd="slow" advTm="4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2D-89FD-9D3B-EA89-BE9F2EF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365126"/>
            <a:ext cx="9061174" cy="798657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</a:rPr>
              <a:t>Stage 2 PharmOutcomes data recording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DC98412-AFD9-5BDC-47B3-FD36EECF26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C80E4-DE3A-FCE3-D554-0DE3FFFB7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08" t="16711" r="38257" b="37661"/>
          <a:stretch/>
        </p:blipFill>
        <p:spPr>
          <a:xfrm>
            <a:off x="721894" y="1427747"/>
            <a:ext cx="4443664" cy="46085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FEDAD-FDDF-2CF4-0732-9F07A2933F66}"/>
              </a:ext>
            </a:extLst>
          </p:cNvPr>
          <p:cNvSpPr txBox="1"/>
          <p:nvPr/>
        </p:nvSpPr>
        <p:spPr>
          <a:xfrm>
            <a:off x="7260609" y="1924523"/>
            <a:ext cx="3780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Record who completed stage 2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Record details of any issues identified with Rx</a:t>
            </a:r>
          </a:p>
        </p:txBody>
      </p:sp>
    </p:spTree>
    <p:extLst>
      <p:ext uri="{BB962C8B-B14F-4D97-AF65-F5344CB8AC3E}">
        <p14:creationId xmlns:p14="http://schemas.microsoft.com/office/powerpoint/2010/main" val="15366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82"/>
    </mc:Choice>
    <mc:Fallback xmlns="">
      <p:transition spd="slow" advTm="3578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2D-89FD-9D3B-EA89-BE9F2EF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365126"/>
            <a:ext cx="9061174" cy="753591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</a:rPr>
              <a:t>Stage 2 PharmOutcomes data recording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DC98412-AFD9-5BDC-47B3-FD36EECF26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FEDAD-FDDF-2CF4-0732-9F07A2933F66}"/>
              </a:ext>
            </a:extLst>
          </p:cNvPr>
          <p:cNvSpPr txBox="1"/>
          <p:nvPr/>
        </p:nvSpPr>
        <p:spPr>
          <a:xfrm>
            <a:off x="7206018" y="1427747"/>
            <a:ext cx="4147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If issues identified, record  who they were discussed with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Click on Partial SAVE if DMS stage 3 expected to be completed 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If Patient will not  progress to stages 3 enter NO in the stage 3 box below, indicate why, and SAVE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E58CBDC-4787-EE36-4F42-7E2680713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66" t="60461" r="37683" b="5410"/>
          <a:stretch/>
        </p:blipFill>
        <p:spPr>
          <a:xfrm>
            <a:off x="648322" y="1690689"/>
            <a:ext cx="5538803" cy="4048594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618197A-7880-972C-3B17-A1479C1D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45" t="9094" r="28680" b="83210"/>
          <a:stretch/>
        </p:blipFill>
        <p:spPr bwMode="auto">
          <a:xfrm>
            <a:off x="5915934" y="1306109"/>
            <a:ext cx="1199148" cy="7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29D21-B9B2-561E-E2D5-DBCD8FAE7A01}"/>
              </a:ext>
            </a:extLst>
          </p:cNvPr>
          <p:cNvSpPr txBox="1"/>
          <p:nvPr/>
        </p:nvSpPr>
        <p:spPr>
          <a:xfrm>
            <a:off x="5915934" y="1340792"/>
            <a:ext cx="1290084" cy="911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C078AA-D86E-7A90-B0BE-9F168F1A581B}"/>
              </a:ext>
            </a:extLst>
          </p:cNvPr>
          <p:cNvCxnSpPr>
            <a:cxnSpLocks/>
          </p:cNvCxnSpPr>
          <p:nvPr/>
        </p:nvCxnSpPr>
        <p:spPr>
          <a:xfrm flipH="1" flipV="1">
            <a:off x="6760240" y="2297344"/>
            <a:ext cx="709683" cy="9628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7"/>
    </mc:Choice>
    <mc:Fallback xmlns="">
      <p:transition spd="slow" advTm="23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2D-89FD-9D3B-EA89-BE9F2EF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365127"/>
            <a:ext cx="9061174" cy="695052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Stage 3 PharmOutcomes data recording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C2FFEE-9FB5-D747-5F77-3188F1EBB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38" t="18217" r="32325" b="13658"/>
          <a:stretch/>
        </p:blipFill>
        <p:spPr>
          <a:xfrm>
            <a:off x="1728617" y="1015792"/>
            <a:ext cx="4604084" cy="4826415"/>
          </a:xfrm>
        </p:spPr>
      </p:pic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DC98412-AFD9-5BDC-47B3-FD36EECF26A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468731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0D4FC2-D33C-A74A-1063-703D914E3D3B}"/>
              </a:ext>
            </a:extLst>
          </p:cNvPr>
          <p:cNvSpPr txBox="1"/>
          <p:nvPr/>
        </p:nvSpPr>
        <p:spPr>
          <a:xfrm>
            <a:off x="6714699" y="1588448"/>
            <a:ext cx="44764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Record details of consultation held with patient or their carer</a:t>
            </a:r>
          </a:p>
          <a:p>
            <a:endParaRPr lang="en-GB" sz="1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Use NHS Discharge Medicines Service (DMS) activity summary to assist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Click SAVE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Finalises patient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When API active, this will add data to MYS claim portal</a:t>
            </a:r>
          </a:p>
        </p:txBody>
      </p:sp>
    </p:spTree>
    <p:extLst>
      <p:ext uri="{BB962C8B-B14F-4D97-AF65-F5344CB8AC3E}">
        <p14:creationId xmlns:p14="http://schemas.microsoft.com/office/powerpoint/2010/main" val="33290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2"/>
    </mc:Choice>
    <mc:Fallback xmlns="">
      <p:transition spd="slow" advTm="3160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94CE-E20C-B1D0-9ACA-0DA32597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229" y="217839"/>
            <a:ext cx="5630120" cy="833039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Onward Referral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FB4A6-320A-4E2A-F023-CC87D9621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2" t="15557" r="33860" b="9521"/>
          <a:stretch/>
        </p:blipFill>
        <p:spPr>
          <a:xfrm>
            <a:off x="1241563" y="924483"/>
            <a:ext cx="4620210" cy="54004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C56E3-AD6B-730E-3F45-F96F15D72DF6}"/>
              </a:ext>
            </a:extLst>
          </p:cNvPr>
          <p:cNvSpPr txBox="1"/>
          <p:nvPr/>
        </p:nvSpPr>
        <p:spPr>
          <a:xfrm>
            <a:off x="7260609" y="1547202"/>
            <a:ext cx="3888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Unable to complete and need to refer to another pharmacy?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Use PharmOutcomes to  achieve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Save record: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This creates a PDF which can then be sent via NHS mail to the receiving pharmacy</a:t>
            </a:r>
          </a:p>
        </p:txBody>
      </p:sp>
      <p:pic>
        <p:nvPicPr>
          <p:cNvPr id="7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12A7F59C-496D-AB95-4280-BCD9AE25C28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8" y="53309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84"/>
    </mc:Choice>
    <mc:Fallback xmlns="">
      <p:transition spd="slow" advTm="5728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91B5-D205-E157-9C12-BD13D29F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496" y="365127"/>
            <a:ext cx="6550925" cy="67603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PharmOutcomes support video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EA3C012-82AE-826C-E9B3-8FAD5A224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1690689"/>
            <a:ext cx="6343063" cy="35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94A81-02A8-B6F6-EB7B-714D330EF398}"/>
              </a:ext>
            </a:extLst>
          </p:cNvPr>
          <p:cNvSpPr txBox="1"/>
          <p:nvPr/>
        </p:nvSpPr>
        <p:spPr>
          <a:xfrm>
            <a:off x="1338470" y="54475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Pinnacle Media (pharmoutcomes.org)</a:t>
            </a:r>
            <a:endParaRPr lang="en-GB" dirty="0"/>
          </a:p>
        </p:txBody>
      </p:sp>
      <p:pic>
        <p:nvPicPr>
          <p:cNvPr id="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66F3194F-916E-CB02-91DE-29E00DB2BB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4" y="567092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8312E0-4560-85DE-CC8F-EB17C5C0DB4D}"/>
              </a:ext>
            </a:extLst>
          </p:cNvPr>
          <p:cNvSpPr txBox="1"/>
          <p:nvPr/>
        </p:nvSpPr>
        <p:spPr>
          <a:xfrm>
            <a:off x="7940884" y="2184103"/>
            <a:ext cx="341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Video: Hosted within PharmOutcomes DMS platform.</a:t>
            </a:r>
          </a:p>
          <a:p>
            <a:r>
              <a:rPr lang="en-GB" dirty="0"/>
              <a:t>Summary of PO data platform and its use.</a:t>
            </a:r>
          </a:p>
        </p:txBody>
      </p:sp>
    </p:spTree>
    <p:extLst>
      <p:ext uri="{BB962C8B-B14F-4D97-AF65-F5344CB8AC3E}">
        <p14:creationId xmlns:p14="http://schemas.microsoft.com/office/powerpoint/2010/main" val="27515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1"/>
    </mc:Choice>
    <mc:Fallback xmlns="">
      <p:transition spd="slow" advTm="958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778D-D2CD-76F0-3B5F-B274239A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7570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n-lt"/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CD38-B162-C956-F880-633521E1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Everything you need to know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Discharge Medicines Service - PSNC Website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Summary of activity at each stage of the DMS process: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3"/>
              </a:rPr>
              <a:t>Discharge-Medicines-Service-activity-summary.pdf (psnc.org.uk)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Details of the dataset (the data specification) to be reported to the NHSBSA for each NHS Discharge Medicines Service provision by community pharmacy contractors.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discharge-medicines-service-data-specification.pdf (england.nhs.uk)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PSNC Discharge  Medicines service worksheet for recording data in a paper format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PSNC-Discharge-Medicines-Service-worksheet-v1.docx (live.com)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A871D9C4-26DC-25EE-4E7A-5214AFC4DF1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0"/>
    </mc:Choice>
    <mc:Fallback xmlns="">
      <p:transition spd="slow" advTm="404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787" y="1772223"/>
            <a:ext cx="8027377" cy="2110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Working together to support Cardiology and Cardiothoracic Patients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95492"/>
            <a:ext cx="6858000" cy="13854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Yvonne Holloway </a:t>
            </a:r>
          </a:p>
          <a:p>
            <a:r>
              <a:rPr lang="en-GB" sz="2400" dirty="0"/>
              <a:t>Principal Pharmacist Cardiovascular Lead and Medicines Optimisation</a:t>
            </a:r>
          </a:p>
          <a:p>
            <a:r>
              <a:rPr lang="en-GB" sz="2400" dirty="0"/>
              <a:t>November 22</a:t>
            </a:r>
          </a:p>
          <a:p>
            <a:endParaRPr lang="en-GB" dirty="0"/>
          </a:p>
        </p:txBody>
      </p:sp>
      <p:pic>
        <p:nvPicPr>
          <p:cNvPr id="4" name="Picture 3" descr="C:\Users\Yvonne\Pictures\Work\heart (1).jpg">
            <a:extLst>
              <a:ext uri="{FF2B5EF4-FFF2-40B4-BE49-F238E27FC236}">
                <a16:creationId xmlns:a16="http://schemas.microsoft.com/office/drawing/2014/main" id="{ED8E90C3-988B-0E4F-84EB-E494E13E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545" y="295116"/>
            <a:ext cx="2159000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7" y="404019"/>
            <a:ext cx="1420510" cy="6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59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642" y="333514"/>
            <a:ext cx="6640649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8" y="1690689"/>
            <a:ext cx="8528602" cy="4486274"/>
          </a:xfrm>
        </p:spPr>
        <p:txBody>
          <a:bodyPr/>
          <a:lstStyle/>
          <a:p>
            <a:r>
              <a:rPr lang="en-GB" dirty="0"/>
              <a:t>Discuss this session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Cardiovascular referrals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Main clinic conditions and clinical update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Key counselling points </a:t>
            </a:r>
          </a:p>
          <a:p>
            <a:pPr lvl="1"/>
            <a:r>
              <a:rPr lang="en-GB" dirty="0"/>
              <a:t>Discharge medicines service (DMS)</a:t>
            </a:r>
          </a:p>
          <a:p>
            <a:pPr lvl="1"/>
            <a:r>
              <a:rPr lang="en-GB" dirty="0"/>
              <a:t>New Medicines Services (NMS)</a:t>
            </a:r>
          </a:p>
        </p:txBody>
      </p:sp>
      <p:pic>
        <p:nvPicPr>
          <p:cNvPr id="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7" y="498475"/>
            <a:ext cx="1516578" cy="61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4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86C9-E413-239C-83AA-D9344AE0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261938"/>
            <a:ext cx="10515600" cy="901423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Background to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EFA7-F0D9-0524-C069-AAF2BF13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1307740"/>
            <a:ext cx="11158331" cy="45312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dirty="0">
                <a:solidFill>
                  <a:srgbClr val="444444"/>
                </a:solidFill>
                <a:effectLst/>
              </a:rPr>
              <a:t>The Discharge Medicines Service (DMS):  </a:t>
            </a:r>
            <a:r>
              <a:rPr lang="en-GB" sz="2400" b="1" i="0" dirty="0">
                <a:solidFill>
                  <a:srgbClr val="444444"/>
                </a:solidFill>
                <a:effectLst/>
              </a:rPr>
              <a:t>Essential service </a:t>
            </a:r>
            <a:r>
              <a:rPr lang="en-GB" sz="2400" b="0" i="0" dirty="0">
                <a:solidFill>
                  <a:srgbClr val="444444"/>
                </a:solidFill>
                <a:effectLst/>
              </a:rPr>
              <a:t>within the Community Pharmacy Contractual Framework (CPCF) from 15th February 2021. (</a:t>
            </a:r>
            <a:r>
              <a:rPr lang="en-GB" sz="2400" b="1" i="0" dirty="0">
                <a:solidFill>
                  <a:srgbClr val="444444"/>
                </a:solidFill>
                <a:effectLst/>
              </a:rPr>
              <a:t>MANDATORY)</a:t>
            </a:r>
            <a:endParaRPr lang="en-US" sz="2400" dirty="0"/>
          </a:p>
          <a:p>
            <a:r>
              <a:rPr lang="en-GB" sz="2400" dirty="0">
                <a:solidFill>
                  <a:srgbClr val="444444"/>
                </a:solidFill>
              </a:rPr>
              <a:t>Locally: Hull University Teaching Hospital , North Lincolnshire and Goole and  Humber foundation trusts all live and active with the DMS service referrals </a:t>
            </a:r>
          </a:p>
          <a:p>
            <a:r>
              <a:rPr lang="en-GB" sz="2400" dirty="0">
                <a:solidFill>
                  <a:srgbClr val="444444"/>
                </a:solidFill>
              </a:rPr>
              <a:t>LPC made aware of some pharmacies:</a:t>
            </a:r>
          </a:p>
          <a:p>
            <a:pPr lvl="1"/>
            <a:r>
              <a:rPr lang="en-GB" sz="2400" dirty="0">
                <a:solidFill>
                  <a:srgbClr val="444444"/>
                </a:solidFill>
              </a:rPr>
              <a:t>Not responding to referrals</a:t>
            </a:r>
          </a:p>
          <a:p>
            <a:pPr lvl="1"/>
            <a:r>
              <a:rPr lang="en-GB" sz="2400" dirty="0">
                <a:solidFill>
                  <a:srgbClr val="444444"/>
                </a:solidFill>
              </a:rPr>
              <a:t>Accepting referrals but not completing the service</a:t>
            </a:r>
          </a:p>
          <a:p>
            <a:pPr lvl="1"/>
            <a:r>
              <a:rPr lang="en-GB" sz="2400" dirty="0">
                <a:solidFill>
                  <a:srgbClr val="444444"/>
                </a:solidFill>
              </a:rPr>
              <a:t>Rejecting referrals inappropriately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44444"/>
                </a:solidFill>
              </a:rPr>
              <a:t>Breach of CPCF</a:t>
            </a:r>
          </a:p>
          <a:p>
            <a:pPr lvl="1"/>
            <a:r>
              <a:rPr lang="en-GB" sz="2400" dirty="0">
                <a:solidFill>
                  <a:srgbClr val="444444"/>
                </a:solidFill>
              </a:rPr>
              <a:t>Aim of event is to raise awareness of the DMS service as part of the CPCF and how to deliver it</a:t>
            </a:r>
          </a:p>
          <a:p>
            <a:endParaRPr lang="en-GB" dirty="0">
              <a:solidFill>
                <a:srgbClr val="444444"/>
              </a:solidFill>
              <a:latin typeface="UbuntuRegular"/>
            </a:endParaRPr>
          </a:p>
          <a:p>
            <a:endParaRPr lang="en-GB" dirty="0">
              <a:solidFill>
                <a:srgbClr val="444444"/>
              </a:solidFill>
              <a:latin typeface="UbuntuRegular"/>
            </a:endParaRPr>
          </a:p>
          <a:p>
            <a:endParaRPr lang="en-GB" dirty="0">
              <a:solidFill>
                <a:srgbClr val="444444"/>
              </a:solidFill>
              <a:latin typeface="UbuntuRegular"/>
            </a:endParaRPr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4CCC04D3-9C08-731F-C38A-B26C96722D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61938"/>
            <a:ext cx="1568449" cy="8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0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16"/>
    </mc:Choice>
    <mc:Fallback xmlns="">
      <p:transition spd="slow" advTm="8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B9D4-1150-CA4E-A531-46A11235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2" y="530677"/>
            <a:ext cx="6858828" cy="79696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Cardiovascular Referrals</a:t>
            </a:r>
            <a:br>
              <a:rPr lang="en-GB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36E7F-C968-D24F-96D8-F9B5B1AE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839" y="1070279"/>
            <a:ext cx="9144000" cy="47174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/>
              <a:t>Main clinical conditions</a:t>
            </a:r>
          </a:p>
          <a:p>
            <a:pPr>
              <a:defRPr/>
            </a:pPr>
            <a:r>
              <a:rPr lang="en-GB" sz="2400" dirty="0"/>
              <a:t>Cardiology Patients </a:t>
            </a:r>
          </a:p>
          <a:p>
            <a:pPr lvl="1">
              <a:defRPr/>
            </a:pPr>
            <a:r>
              <a:rPr lang="en-GB" sz="2400" dirty="0"/>
              <a:t>ST-segment elevation myocardial infarction (STEMI)</a:t>
            </a:r>
          </a:p>
          <a:p>
            <a:pPr lvl="1">
              <a:defRPr/>
            </a:pPr>
            <a:r>
              <a:rPr lang="en-GB" sz="2400" dirty="0"/>
              <a:t>Non ST-segment elevation myocardial infarction (NSTEMI)</a:t>
            </a:r>
          </a:p>
          <a:p>
            <a:pPr lvl="1">
              <a:defRPr/>
            </a:pPr>
            <a:r>
              <a:rPr lang="en-GB" sz="2400" dirty="0"/>
              <a:t>Newly diagnosed atrial fibrillation (AF)</a:t>
            </a:r>
          </a:p>
          <a:p>
            <a:pPr lvl="1">
              <a:defRPr/>
            </a:pPr>
            <a:r>
              <a:rPr lang="en-GB" sz="2400" dirty="0"/>
              <a:t>Heart failure – problematic group </a:t>
            </a:r>
          </a:p>
          <a:p>
            <a:pPr marL="342900" lvl="1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Cardiothoracic Patients</a:t>
            </a:r>
          </a:p>
          <a:p>
            <a:pPr lvl="1">
              <a:defRPr/>
            </a:pPr>
            <a:r>
              <a:rPr lang="en-GB" sz="2400" dirty="0"/>
              <a:t>Post coronary artery bypass graft (CAGB)</a:t>
            </a:r>
          </a:p>
          <a:p>
            <a:pPr lvl="2">
              <a:defRPr/>
            </a:pPr>
            <a:r>
              <a:rPr lang="en-GB" sz="2400" dirty="0"/>
              <a:t>Elective surgery </a:t>
            </a:r>
          </a:p>
          <a:p>
            <a:pPr lvl="2">
              <a:defRPr/>
            </a:pPr>
            <a:r>
              <a:rPr lang="en-GB" sz="2400" dirty="0"/>
              <a:t>Emergency surgery – MI CABG vs PCI </a:t>
            </a:r>
          </a:p>
          <a:p>
            <a:pPr marL="342900" lvl="1" indent="0">
              <a:buNone/>
              <a:defRPr/>
            </a:pPr>
            <a:endParaRPr lang="en-GB" dirty="0"/>
          </a:p>
        </p:txBody>
      </p:sp>
      <p:pic>
        <p:nvPicPr>
          <p:cNvPr id="4" name="Picture 3" descr="C:\Users\Yvonne\Pictures\Work\heart (1).jpg">
            <a:extLst>
              <a:ext uri="{FF2B5EF4-FFF2-40B4-BE49-F238E27FC236}">
                <a16:creationId xmlns:a16="http://schemas.microsoft.com/office/drawing/2014/main" id="{CEBDA5FE-E9E7-0548-BC87-AC110361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257" y="3434740"/>
            <a:ext cx="1847694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" y="315117"/>
            <a:ext cx="1313275" cy="6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2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867093" y="28452"/>
            <a:ext cx="8319052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Why this clinical group of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91D4-6C5F-7746-BD0F-1C2CE1910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354015"/>
            <a:ext cx="8488846" cy="48229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Patient come into hospital on </a:t>
            </a:r>
            <a:r>
              <a:rPr lang="en-US" b="1" u="sng" dirty="0"/>
              <a:t>NO</a:t>
            </a:r>
            <a:r>
              <a:rPr lang="en-US" dirty="0"/>
              <a:t> regular medications</a:t>
            </a:r>
          </a:p>
          <a:p>
            <a:pPr lvl="2">
              <a:defRPr/>
            </a:pPr>
            <a:r>
              <a:rPr lang="en-US" dirty="0"/>
              <a:t>Commenced on 5 or more new medications</a:t>
            </a:r>
          </a:p>
          <a:p>
            <a:pPr lvl="2">
              <a:defRPr/>
            </a:pPr>
            <a:r>
              <a:rPr lang="en-US" dirty="0"/>
              <a:t>Given lots of information during admission</a:t>
            </a:r>
          </a:p>
          <a:p>
            <a:pPr lvl="2">
              <a:defRPr/>
            </a:pPr>
            <a:r>
              <a:rPr lang="en-US" dirty="0"/>
              <a:t>Referrals for new patient who have chosen your pharmacy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Make many changes during admission </a:t>
            </a:r>
          </a:p>
          <a:p>
            <a:pPr lvl="2">
              <a:defRPr/>
            </a:pPr>
            <a:r>
              <a:rPr lang="en-US" dirty="0"/>
              <a:t>Heart failure </a:t>
            </a:r>
          </a:p>
          <a:p>
            <a:pPr lvl="2">
              <a:defRPr/>
            </a:pPr>
            <a:r>
              <a:rPr lang="en-US" dirty="0"/>
              <a:t>Cardio-metabolic  - new type 2 diabetic agents</a:t>
            </a:r>
          </a:p>
          <a:p>
            <a:pPr lvl="2">
              <a:defRPr/>
            </a:pPr>
            <a:r>
              <a:rPr lang="en-US" dirty="0"/>
              <a:t>Post cardiothoracic surgery – many medicines stopped</a:t>
            </a:r>
          </a:p>
          <a:p>
            <a:pPr marL="0" indent="0">
              <a:buNone/>
              <a:defRPr/>
            </a:pPr>
            <a:r>
              <a:rPr lang="en-US" dirty="0"/>
              <a:t>3.     Clinical area uses high risk medicines </a:t>
            </a:r>
          </a:p>
          <a:p>
            <a:pPr lvl="2">
              <a:defRPr/>
            </a:pPr>
            <a:r>
              <a:rPr lang="en-US" dirty="0"/>
              <a:t>Dual antiplatelet therapy</a:t>
            </a:r>
          </a:p>
          <a:p>
            <a:pPr lvl="2">
              <a:defRPr/>
            </a:pPr>
            <a:r>
              <a:rPr lang="en-US" dirty="0"/>
              <a:t>DOAC’s and warfarin </a:t>
            </a:r>
          </a:p>
          <a:p>
            <a:pPr lvl="2">
              <a:defRPr/>
            </a:pPr>
            <a:r>
              <a:rPr lang="en-US" dirty="0"/>
              <a:t>Antiplatelets in combination with anticoagulation – triple therapy</a:t>
            </a:r>
          </a:p>
          <a:p>
            <a:pPr marL="457200" indent="-457200">
              <a:buFont typeface="Arial" panose="020B0604020202020204" pitchFamily="34" charset="0"/>
              <a:buAutoNum type="arabicPeriod" startAt="4"/>
              <a:defRPr/>
            </a:pPr>
            <a:r>
              <a:rPr lang="en-US" dirty="0"/>
              <a:t>Healthy living advice and support </a:t>
            </a:r>
          </a:p>
          <a:p>
            <a:pPr lvl="2">
              <a:defRPr/>
            </a:pPr>
            <a:r>
              <a:rPr lang="en-US" dirty="0"/>
              <a:t>Healthy eating</a:t>
            </a:r>
          </a:p>
          <a:p>
            <a:pPr lvl="2">
              <a:defRPr/>
            </a:pPr>
            <a:r>
              <a:rPr lang="en-US" dirty="0"/>
              <a:t>Smoking cessation </a:t>
            </a:r>
          </a:p>
          <a:p>
            <a:pPr lvl="2">
              <a:defRPr/>
            </a:pPr>
            <a:r>
              <a:rPr lang="en-US" dirty="0"/>
              <a:t>Exercise – encouraged to attend cardiac rehabilitation appointment  </a:t>
            </a:r>
          </a:p>
          <a:p>
            <a:pPr lvl="2">
              <a:defRPr/>
            </a:pPr>
            <a:r>
              <a:rPr lang="en-US" dirty="0"/>
              <a:t>Pre-payment certificate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100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5" y="359568"/>
            <a:ext cx="148555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36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315D-28C1-A646-9F52-C7064556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589656"/>
            <a:ext cx="6050446" cy="488374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>
                <a:solidFill>
                  <a:srgbClr val="0070C0"/>
                </a:solidFill>
              </a:rPr>
              <a:t>STEMI/NSTEMI</a:t>
            </a:r>
            <a:br>
              <a:rPr lang="en-GB" altLang="en-US" sz="3600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9574-3CD0-0244-BE9E-73C842C1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176049"/>
            <a:ext cx="8608115" cy="4887179"/>
          </a:xfrm>
        </p:spPr>
        <p:txBody>
          <a:bodyPr>
            <a:normAutofit/>
          </a:bodyPr>
          <a:lstStyle/>
          <a:p>
            <a:pPr marL="400050" indent="-342900"/>
            <a:r>
              <a:rPr lang="en-GB" sz="2400" dirty="0"/>
              <a:t>Numerous medications started during admission</a:t>
            </a:r>
          </a:p>
          <a:p>
            <a:pPr marL="400050" indent="-342900"/>
            <a:r>
              <a:rPr lang="en-GB" sz="2400" dirty="0"/>
              <a:t>Long term management and secondary prevention </a:t>
            </a:r>
          </a:p>
          <a:p>
            <a:pPr lvl="2"/>
            <a:r>
              <a:rPr lang="en-GB" sz="2000" dirty="0"/>
              <a:t>Dual antiplatelet therapy – aspirin + </a:t>
            </a:r>
            <a:r>
              <a:rPr lang="en-GB" sz="2000" dirty="0" err="1"/>
              <a:t>ticagrelor</a:t>
            </a:r>
            <a:r>
              <a:rPr lang="en-GB" sz="2000" dirty="0"/>
              <a:t>/</a:t>
            </a:r>
            <a:r>
              <a:rPr lang="en-GB" sz="2000" dirty="0" err="1"/>
              <a:t>prasugrel</a:t>
            </a:r>
            <a:r>
              <a:rPr lang="en-GB" sz="2000" dirty="0"/>
              <a:t>/</a:t>
            </a:r>
            <a:r>
              <a:rPr lang="en-GB" sz="2000" dirty="0" err="1"/>
              <a:t>clopidogrel</a:t>
            </a:r>
            <a:endParaRPr lang="en-GB" sz="2000" dirty="0"/>
          </a:p>
          <a:p>
            <a:pPr lvl="2"/>
            <a:r>
              <a:rPr lang="en-GB" sz="2000" dirty="0"/>
              <a:t>ACE-Inhibitors</a:t>
            </a:r>
          </a:p>
          <a:p>
            <a:pPr lvl="2"/>
            <a:r>
              <a:rPr lang="en-GB" sz="2000" dirty="0"/>
              <a:t>Beta-blockers</a:t>
            </a:r>
          </a:p>
          <a:p>
            <a:pPr lvl="2"/>
            <a:r>
              <a:rPr lang="en-GB" sz="2000" dirty="0"/>
              <a:t>High dose statin</a:t>
            </a:r>
          </a:p>
          <a:p>
            <a:pPr lvl="2"/>
            <a:r>
              <a:rPr lang="en-GB" sz="2000" dirty="0"/>
              <a:t>MRA – </a:t>
            </a:r>
            <a:r>
              <a:rPr lang="en-GB" sz="2000" dirty="0" err="1"/>
              <a:t>eplerenone</a:t>
            </a:r>
            <a:r>
              <a:rPr lang="en-GB" sz="2000" dirty="0"/>
              <a:t>, spironolactone – moderate to severe LVSD</a:t>
            </a:r>
          </a:p>
          <a:p>
            <a:pPr lvl="2"/>
            <a:r>
              <a:rPr lang="en-GB" sz="2000" dirty="0"/>
              <a:t>SLG2 inhibitors -  </a:t>
            </a:r>
            <a:r>
              <a:rPr lang="en-GB" sz="2000" dirty="0" err="1"/>
              <a:t>dapagliflozin</a:t>
            </a:r>
            <a:r>
              <a:rPr lang="en-GB" sz="2000" dirty="0"/>
              <a:t> – moderate to severe LVDS</a:t>
            </a:r>
          </a:p>
          <a:p>
            <a:pPr lvl="2"/>
            <a:r>
              <a:rPr lang="en-GB" sz="2000" dirty="0"/>
              <a:t>GTN spray/tablets </a:t>
            </a:r>
          </a:p>
          <a:p>
            <a:r>
              <a:rPr lang="en-GB" sz="2400" dirty="0"/>
              <a:t>Benefit from ongoing support</a:t>
            </a:r>
            <a:endParaRPr lang="en-GB" dirty="0"/>
          </a:p>
          <a:p>
            <a:pPr lvl="2"/>
            <a:r>
              <a:rPr lang="en-GB" sz="2000" dirty="0"/>
              <a:t>Poor compliance leads to poor cardiovascular outcomes</a:t>
            </a:r>
          </a:p>
          <a:p>
            <a:pPr lvl="3"/>
            <a:r>
              <a:rPr lang="en-GB" sz="2000" dirty="0"/>
              <a:t>Risk of stent thrombosis</a:t>
            </a:r>
          </a:p>
          <a:p>
            <a:pPr lvl="3"/>
            <a:r>
              <a:rPr lang="en-GB" sz="2000" dirty="0"/>
              <a:t>Risk of re-events </a:t>
            </a:r>
          </a:p>
        </p:txBody>
      </p:sp>
      <p:pic>
        <p:nvPicPr>
          <p:cNvPr id="4" name="Picture 3" descr="C:\Users\Yvonne\Pictures\Work\heart (1).jpg">
            <a:extLst>
              <a:ext uri="{FF2B5EF4-FFF2-40B4-BE49-F238E27FC236}">
                <a16:creationId xmlns:a16="http://schemas.microsoft.com/office/drawing/2014/main" id="{816A09AC-A6A4-E44A-B608-DFBADAEE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7973" y="4003517"/>
            <a:ext cx="1811088" cy="1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93503"/>
            <a:ext cx="1354965" cy="48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89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73966" y="318294"/>
            <a:ext cx="8229600" cy="1025525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70C0"/>
                </a:solidFill>
              </a:rPr>
              <a:t>STEMI/NSTEMI – standard drug regimes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57739" y="1064453"/>
            <a:ext cx="9740143" cy="49291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GB" altLang="en-US" sz="2000" b="1" dirty="0"/>
          </a:p>
          <a:p>
            <a:pPr eaLnBrk="1" hangingPunct="1">
              <a:defRPr/>
            </a:pPr>
            <a:r>
              <a:rPr lang="en-GB" altLang="en-US" sz="2000" b="1" dirty="0"/>
              <a:t>Dual antiplatelet therapy  (DAPT)</a:t>
            </a:r>
          </a:p>
          <a:p>
            <a:pPr lvl="1" eaLnBrk="1" hangingPunct="1">
              <a:defRPr/>
            </a:pPr>
            <a:r>
              <a:rPr lang="en-GB" altLang="en-US" sz="2000" b="1" dirty="0"/>
              <a:t>Aspirin 75mg od – lifelong</a:t>
            </a:r>
          </a:p>
          <a:p>
            <a:pPr lvl="1" eaLnBrk="1" hangingPunct="1">
              <a:defRPr/>
            </a:pPr>
            <a:r>
              <a:rPr lang="en-GB" altLang="en-US" sz="2000" b="1" dirty="0" err="1"/>
              <a:t>Ticagrelor</a:t>
            </a:r>
            <a:r>
              <a:rPr lang="en-GB" altLang="en-US" sz="2000" dirty="0"/>
              <a:t> </a:t>
            </a:r>
            <a:r>
              <a:rPr lang="en-GB" altLang="en-US" sz="2000" b="1" dirty="0"/>
              <a:t>90mg </a:t>
            </a:r>
            <a:r>
              <a:rPr lang="en-GB" altLang="en-US" sz="2000" b="1" dirty="0" err="1"/>
              <a:t>bd</a:t>
            </a:r>
            <a:r>
              <a:rPr lang="en-GB" altLang="en-US" sz="2000" b="1" dirty="0"/>
              <a:t> for 12 months </a:t>
            </a:r>
          </a:p>
          <a:p>
            <a:pPr lvl="1" eaLnBrk="1" hangingPunct="1">
              <a:defRPr/>
            </a:pPr>
            <a:r>
              <a:rPr lang="en-GB" altLang="en-US" sz="2000" dirty="0" err="1"/>
              <a:t>clopidogrel</a:t>
            </a:r>
            <a:r>
              <a:rPr lang="en-GB" altLang="en-US" sz="2000" dirty="0"/>
              <a:t> or </a:t>
            </a:r>
            <a:r>
              <a:rPr lang="en-GB" altLang="en-US" sz="2000" dirty="0" err="1"/>
              <a:t>prasugrel</a:t>
            </a:r>
            <a:r>
              <a:rPr lang="en-GB" altLang="en-US" sz="2000" dirty="0"/>
              <a:t> may be used where </a:t>
            </a:r>
            <a:r>
              <a:rPr lang="en-GB" altLang="en-US" sz="2000" dirty="0" err="1"/>
              <a:t>ticagrelor</a:t>
            </a:r>
            <a:r>
              <a:rPr lang="en-GB" altLang="en-US" sz="2000" dirty="0"/>
              <a:t> is not tolerated due to side-effects</a:t>
            </a:r>
          </a:p>
          <a:p>
            <a:pPr lvl="2">
              <a:defRPr/>
            </a:pPr>
            <a:r>
              <a:rPr lang="en-GB" altLang="en-US" sz="1800" dirty="0"/>
              <a:t>shortness of breath, bradycardia and long pauses on ECG </a:t>
            </a:r>
          </a:p>
          <a:p>
            <a:pPr lvl="2">
              <a:defRPr/>
            </a:pPr>
            <a:r>
              <a:rPr lang="en-GB" altLang="en-US" sz="1800" dirty="0"/>
              <a:t>drug interactions - carbamazepine</a:t>
            </a:r>
          </a:p>
          <a:p>
            <a:pPr lvl="1" eaLnBrk="1" hangingPunct="1">
              <a:defRPr/>
            </a:pPr>
            <a:r>
              <a:rPr lang="en-GB" altLang="en-US" sz="2000" dirty="0"/>
              <a:t>Start to see more </a:t>
            </a:r>
          </a:p>
          <a:p>
            <a:pPr lvl="2">
              <a:defRPr/>
            </a:pPr>
            <a:r>
              <a:rPr lang="en-GB" altLang="en-US" sz="1700" dirty="0" err="1"/>
              <a:t>Prasugrel</a:t>
            </a:r>
            <a:r>
              <a:rPr lang="en-GB" altLang="en-US" sz="1700" dirty="0"/>
              <a:t> 10mg od for 12 months - for STEMI in line with NICE guidance </a:t>
            </a:r>
          </a:p>
          <a:p>
            <a:pPr eaLnBrk="1" hangingPunct="1">
              <a:defRPr/>
            </a:pPr>
            <a:r>
              <a:rPr lang="en-GB" altLang="en-US" sz="2000" dirty="0"/>
              <a:t>Premature discontinuation of antiplatelet therapy can result in </a:t>
            </a:r>
            <a:r>
              <a:rPr lang="en-GB" altLang="en-US" sz="2000" b="1" dirty="0"/>
              <a:t>stent thrombosis with high mortality</a:t>
            </a:r>
            <a:endParaRPr lang="en-GB" altLang="en-US" sz="2000" dirty="0"/>
          </a:p>
          <a:p>
            <a:pPr eaLnBrk="1" hangingPunct="1">
              <a:defRPr/>
            </a:pPr>
            <a:r>
              <a:rPr lang="en-GB" altLang="en-US" sz="2000" dirty="0"/>
              <a:t>DAPT is for 12 months after percutaneous coronary intervention (PCI) with stent intervention</a:t>
            </a:r>
          </a:p>
          <a:p>
            <a:pPr lvl="1" eaLnBrk="1" hangingPunct="1">
              <a:defRPr/>
            </a:pPr>
            <a:r>
              <a:rPr lang="en-GB" altLang="en-US" sz="1600" dirty="0"/>
              <a:t>Early discontinuation would only be recommended via cardiology interventionists i.e. bleeding complications or elective surgery</a:t>
            </a:r>
          </a:p>
          <a:p>
            <a:pPr eaLnBrk="1" hangingPunct="1">
              <a:defRPr/>
            </a:pPr>
            <a:r>
              <a:rPr lang="en-GB" altLang="en-US" sz="2000" dirty="0"/>
              <a:t>PPI commenced – risk factors</a:t>
            </a:r>
          </a:p>
        </p:txBody>
      </p:sp>
      <p:pic>
        <p:nvPicPr>
          <p:cNvPr id="9220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" y="465137"/>
            <a:ext cx="18113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60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53432" y="216901"/>
            <a:ext cx="8229600" cy="731838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70C0"/>
                </a:solidFill>
              </a:rPr>
              <a:t>STEMI/NSTEMI – standard drug regimes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69775" y="1143001"/>
            <a:ext cx="8747402" cy="4983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400" b="1" dirty="0"/>
              <a:t>ACE- Inhibitor</a:t>
            </a:r>
          </a:p>
          <a:p>
            <a:pPr lvl="1" eaLnBrk="1" hangingPunct="1">
              <a:defRPr/>
            </a:pPr>
            <a:r>
              <a:rPr lang="en-GB" altLang="en-US" b="1" dirty="0" err="1"/>
              <a:t>ramipril</a:t>
            </a:r>
            <a:r>
              <a:rPr lang="en-GB" altLang="en-US" b="1" dirty="0"/>
              <a:t> daily or twice a day </a:t>
            </a:r>
          </a:p>
          <a:p>
            <a:pPr lvl="1">
              <a:defRPr/>
            </a:pPr>
            <a:r>
              <a:rPr lang="en-GB" altLang="en-US" b="1" dirty="0" err="1"/>
              <a:t>enalapril</a:t>
            </a:r>
            <a:r>
              <a:rPr lang="en-GB" altLang="en-US" b="1" dirty="0"/>
              <a:t> twice a day in moderate to severe LV dysfunction(LVEF≤ 40%)</a:t>
            </a:r>
          </a:p>
          <a:p>
            <a:pPr lvl="1" eaLnBrk="1" hangingPunct="1">
              <a:defRPr/>
            </a:pPr>
            <a:r>
              <a:rPr lang="en-GB" altLang="en-US" dirty="0"/>
              <a:t>General start low-dose and titrated to max tolerated dose if possible</a:t>
            </a:r>
          </a:p>
          <a:p>
            <a:pPr lvl="1" eaLnBrk="1" hangingPunct="1">
              <a:defRPr/>
            </a:pPr>
            <a:r>
              <a:rPr lang="en-GB" altLang="en-US" dirty="0"/>
              <a:t>Cardiac remodelling – </a:t>
            </a:r>
            <a:r>
              <a:rPr lang="en-GB" altLang="en-US" dirty="0">
                <a:sym typeface="Wingdings" panose="05000000000000000000" pitchFamily="2" charset="2"/>
              </a:rPr>
              <a:t> wall stress of left ventricle </a:t>
            </a:r>
          </a:p>
          <a:p>
            <a:pPr lvl="1">
              <a:defRPr/>
            </a:pPr>
            <a:r>
              <a:rPr lang="en-GB" altLang="en-US" dirty="0"/>
              <a:t>Evidence shows </a:t>
            </a:r>
            <a:r>
              <a:rPr lang="en-GB" dirty="0"/>
              <a:t>reduces mortality and morbidity post MI in patients with or without LV dysfunction</a:t>
            </a:r>
            <a:endParaRPr lang="en-GB" altLang="en-US" dirty="0"/>
          </a:p>
          <a:p>
            <a:pPr lvl="1" eaLnBrk="1" hangingPunct="1">
              <a:defRPr/>
            </a:pPr>
            <a:r>
              <a:rPr lang="en-GB" altLang="en-US" b="1" dirty="0"/>
              <a:t>ARB – alternative in side-effects to ACEI (cough) – less evidence </a:t>
            </a:r>
          </a:p>
          <a:p>
            <a:pPr eaLnBrk="1" hangingPunct="1">
              <a:defRPr/>
            </a:pPr>
            <a:r>
              <a:rPr lang="en-GB" altLang="en-US" sz="2400" b="1" dirty="0"/>
              <a:t>Beta-blocker</a:t>
            </a:r>
          </a:p>
          <a:p>
            <a:pPr lvl="1" eaLnBrk="1" hangingPunct="1">
              <a:defRPr/>
            </a:pPr>
            <a:r>
              <a:rPr lang="en-GB" altLang="en-US" b="1" dirty="0" err="1"/>
              <a:t>bisoprolol</a:t>
            </a:r>
            <a:r>
              <a:rPr lang="en-GB" altLang="en-US" b="1" dirty="0"/>
              <a:t> daily or twice a day and </a:t>
            </a:r>
            <a:r>
              <a:rPr lang="en-GB" altLang="en-US" b="1" dirty="0" err="1"/>
              <a:t>timolol</a:t>
            </a:r>
            <a:r>
              <a:rPr lang="en-GB" altLang="en-US" b="1" dirty="0"/>
              <a:t> twice a day</a:t>
            </a:r>
          </a:p>
          <a:p>
            <a:pPr lvl="1">
              <a:defRPr/>
            </a:pPr>
            <a:r>
              <a:rPr lang="en-GB" altLang="en-US" b="1" dirty="0"/>
              <a:t>carvedilol twice a day in moderate to severe LV dysfunction(LVEF≤ 40%)</a:t>
            </a:r>
          </a:p>
          <a:p>
            <a:pPr lvl="1" eaLnBrk="1" hangingPunct="1">
              <a:defRPr/>
            </a:pPr>
            <a:r>
              <a:rPr lang="en-GB" altLang="en-US" dirty="0"/>
              <a:t>Re-challenge in asthma/COPD</a:t>
            </a:r>
          </a:p>
          <a:p>
            <a:pPr lvl="2">
              <a:defRPr/>
            </a:pPr>
            <a:r>
              <a:rPr lang="en-GB" altLang="en-US" sz="1800" dirty="0"/>
              <a:t>monitor for shortness of breath,</a:t>
            </a:r>
          </a:p>
          <a:p>
            <a:pPr lvl="2">
              <a:defRPr/>
            </a:pPr>
            <a:r>
              <a:rPr lang="en-GB" altLang="en-US" sz="1800" dirty="0"/>
              <a:t>peak flow meter</a:t>
            </a:r>
          </a:p>
          <a:p>
            <a:pPr lvl="1">
              <a:defRPr/>
            </a:pPr>
            <a:r>
              <a:rPr lang="en-GB" dirty="0"/>
              <a:t>Evidence shown to reduce all cause mortality post MI regardless of LV function</a:t>
            </a:r>
          </a:p>
          <a:p>
            <a:pPr>
              <a:defRPr/>
            </a:pPr>
            <a:endParaRPr lang="en-GB" sz="2000" dirty="0"/>
          </a:p>
          <a:p>
            <a:pPr lvl="1" eaLnBrk="1" hangingPunct="1">
              <a:defRPr/>
            </a:pPr>
            <a:endParaRPr lang="en-GB" altLang="en-US" sz="2000" dirty="0"/>
          </a:p>
          <a:p>
            <a:pPr marL="457200" lvl="1" indent="0">
              <a:buNone/>
              <a:defRPr/>
            </a:pPr>
            <a:endParaRPr lang="en-GB" altLang="en-US" sz="1200" dirty="0"/>
          </a:p>
          <a:p>
            <a:pPr eaLnBrk="1" hangingPunct="1">
              <a:defRPr/>
            </a:pPr>
            <a:endParaRPr lang="en-GB" altLang="en-US" sz="1600" dirty="0"/>
          </a:p>
          <a:p>
            <a:pPr eaLnBrk="1" hangingPunct="1">
              <a:defRPr/>
            </a:pPr>
            <a:endParaRPr lang="en-GB" altLang="en-US" sz="1600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1268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170656"/>
            <a:ext cx="18113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26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081088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0070C0"/>
                </a:solidFill>
              </a:rPr>
              <a:t>STEMI/NSTEMI – standard drug regimes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496" y="1283700"/>
            <a:ext cx="8919679" cy="5000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400" b="1" dirty="0"/>
              <a:t>Statin therapy – high intensity post MI</a:t>
            </a:r>
          </a:p>
          <a:p>
            <a:pPr lvl="1" eaLnBrk="1" hangingPunct="1">
              <a:defRPr/>
            </a:pPr>
            <a:r>
              <a:rPr lang="en-GB" altLang="en-US" dirty="0"/>
              <a:t>Atorvastatin 80mg od</a:t>
            </a:r>
          </a:p>
          <a:p>
            <a:pPr lvl="1" eaLnBrk="1" hangingPunct="1">
              <a:defRPr/>
            </a:pPr>
            <a:r>
              <a:rPr lang="en-GB" altLang="en-US" dirty="0"/>
              <a:t>Patients benefit regardless of lipid levels</a:t>
            </a:r>
          </a:p>
          <a:p>
            <a:pPr lvl="2">
              <a:defRPr/>
            </a:pPr>
            <a:r>
              <a:rPr lang="en-GB" altLang="en-US" sz="1800" dirty="0"/>
              <a:t>Stabilise residual plaques and reduce inflammation in coronary arteries </a:t>
            </a:r>
          </a:p>
          <a:p>
            <a:pPr lvl="1"/>
            <a:r>
              <a:rPr lang="en-GB" altLang="en-US" dirty="0"/>
              <a:t>Lipid soluble/water soluble statins – alternative statin available </a:t>
            </a:r>
          </a:p>
          <a:p>
            <a:pPr lvl="2"/>
            <a:r>
              <a:rPr lang="en-GB" altLang="en-US" sz="1800" dirty="0" err="1"/>
              <a:t>Rosuvastatin</a:t>
            </a:r>
            <a:r>
              <a:rPr lang="en-GB" altLang="en-US" sz="1800" dirty="0"/>
              <a:t> – water soluble statin </a:t>
            </a:r>
          </a:p>
          <a:p>
            <a:pPr lvl="2"/>
            <a:r>
              <a:rPr lang="en-GB" altLang="en-US" sz="1800" dirty="0"/>
              <a:t>Statin intolerance – re-challenged with 3 statins – lipid clinic</a:t>
            </a:r>
          </a:p>
          <a:p>
            <a:pPr lvl="1" eaLnBrk="1" hangingPunct="1">
              <a:defRPr/>
            </a:pPr>
            <a:r>
              <a:rPr lang="en-GB" altLang="en-US" dirty="0"/>
              <a:t>Optimal target levels – LDL-c ≤1.8 </a:t>
            </a:r>
            <a:r>
              <a:rPr lang="en-GB" altLang="en-US" dirty="0" err="1"/>
              <a:t>mmol</a:t>
            </a:r>
            <a:r>
              <a:rPr lang="en-GB" altLang="en-US" dirty="0"/>
              <a:t>/L </a:t>
            </a:r>
          </a:p>
          <a:p>
            <a:pPr lvl="2" eaLnBrk="1" hangingPunct="1">
              <a:defRPr/>
            </a:pPr>
            <a:r>
              <a:rPr lang="en-GB" altLang="en-US" sz="1800" dirty="0"/>
              <a:t>High risk factors – re-event, type 2 diabetes  - LDL-c ≤ 1.4mmol/L</a:t>
            </a:r>
          </a:p>
          <a:p>
            <a:pPr eaLnBrk="1" hangingPunct="1">
              <a:defRPr/>
            </a:pPr>
            <a:r>
              <a:rPr lang="en-GB" altLang="en-US" sz="2400" b="1" dirty="0"/>
              <a:t>Mineralocorticoid Receptor Antagonists (MRA)</a:t>
            </a:r>
          </a:p>
          <a:p>
            <a:pPr lvl="1" eaLnBrk="1" hangingPunct="1">
              <a:defRPr/>
            </a:pPr>
            <a:r>
              <a:rPr lang="en-GB" altLang="en-US" dirty="0"/>
              <a:t>Commenced if post MI ECHO shows moderate to severe LV dysfunction(LVEF≤ 40%)</a:t>
            </a:r>
          </a:p>
          <a:p>
            <a:pPr lvl="1" eaLnBrk="1" hangingPunct="1">
              <a:defRPr/>
            </a:pPr>
            <a:r>
              <a:rPr lang="en-GB" altLang="en-US" dirty="0"/>
              <a:t>Initiated </a:t>
            </a:r>
            <a:r>
              <a:rPr lang="en-GB" altLang="en-US" dirty="0" err="1"/>
              <a:t>eplerenone</a:t>
            </a:r>
            <a:r>
              <a:rPr lang="en-GB" altLang="en-US" dirty="0"/>
              <a:t> 25mg od</a:t>
            </a:r>
          </a:p>
          <a:p>
            <a:pPr lvl="1" eaLnBrk="1" hangingPunct="1">
              <a:defRPr/>
            </a:pPr>
            <a:r>
              <a:rPr lang="en-GB" altLang="en-US" dirty="0"/>
              <a:t>Evidence shows reduces all-cause mortality</a:t>
            </a:r>
          </a:p>
          <a:p>
            <a:pPr marL="457200" lvl="1" indent="0">
              <a:buNone/>
              <a:defRPr/>
            </a:pPr>
            <a:endParaRPr lang="en-GB" altLang="en-US" sz="1600" dirty="0"/>
          </a:p>
          <a:p>
            <a:pPr>
              <a:defRPr/>
            </a:pPr>
            <a:endParaRPr lang="en-GB" dirty="0"/>
          </a:p>
        </p:txBody>
      </p:sp>
      <p:pic>
        <p:nvPicPr>
          <p:cNvPr id="13316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9" y="421479"/>
            <a:ext cx="157121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14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081088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0070C0"/>
                </a:solidFill>
              </a:rPr>
              <a:t>STEMI/NSTEMI – standard drug regimes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1257301"/>
            <a:ext cx="8932933" cy="48688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dirty="0"/>
              <a:t>SLG2 inhibitors – </a:t>
            </a:r>
            <a:r>
              <a:rPr lang="en-GB" altLang="en-US" sz="2400" b="1" dirty="0" err="1"/>
              <a:t>dapagliflozin</a:t>
            </a:r>
            <a:r>
              <a:rPr lang="en-GB" altLang="en-US" sz="2400" b="1" dirty="0"/>
              <a:t>, </a:t>
            </a:r>
            <a:r>
              <a:rPr lang="en-GB" altLang="en-US" sz="2400" b="1" dirty="0" err="1"/>
              <a:t>empagliflozin</a:t>
            </a:r>
            <a:endParaRPr lang="en-GB" altLang="en-US" dirty="0"/>
          </a:p>
          <a:p>
            <a:pPr lvl="1">
              <a:defRPr/>
            </a:pPr>
            <a:r>
              <a:rPr lang="en-GB" altLang="en-US" sz="2100" dirty="0"/>
              <a:t>Selective patients post MI ECHO show moderate to severe LV dysfunction (LVEF</a:t>
            </a:r>
            <a:r>
              <a:rPr lang="en-GB" altLang="en-US" sz="2000" dirty="0"/>
              <a:t> ≤ 40%)</a:t>
            </a:r>
          </a:p>
          <a:p>
            <a:pPr lvl="1">
              <a:defRPr/>
            </a:pPr>
            <a:r>
              <a:rPr lang="en-GB" altLang="en-US" sz="2000" dirty="0"/>
              <a:t>Evidence from recent DAPA and EPMA trials </a:t>
            </a:r>
            <a:endParaRPr lang="en-GB" altLang="en-US" sz="2100" dirty="0"/>
          </a:p>
          <a:p>
            <a:pPr lvl="1">
              <a:defRPr/>
            </a:pPr>
            <a:r>
              <a:rPr lang="en-GB" altLang="en-US" sz="2100" dirty="0"/>
              <a:t>Type 2 diabetes post MI  – cardiovascular and renal protection</a:t>
            </a:r>
          </a:p>
          <a:p>
            <a:pPr lvl="1">
              <a:defRPr/>
            </a:pPr>
            <a:r>
              <a:rPr lang="en-GB" altLang="en-US" sz="2100" dirty="0"/>
              <a:t>DAPA-MI trial – supplied via hospital </a:t>
            </a:r>
          </a:p>
          <a:p>
            <a:pPr marL="342900" lvl="1" indent="0">
              <a:buNone/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b="1" dirty="0"/>
              <a:t>Glyceryl trinitrate (GTN)  spray /tablets </a:t>
            </a:r>
          </a:p>
          <a:p>
            <a:pPr lvl="1">
              <a:defRPr/>
            </a:pPr>
            <a:r>
              <a:rPr lang="en-GB" altLang="en-US" sz="2100" dirty="0"/>
              <a:t>ACS protocol for discharge post MI patients </a:t>
            </a:r>
          </a:p>
          <a:p>
            <a:pPr lvl="1">
              <a:defRPr/>
            </a:pPr>
            <a:r>
              <a:rPr lang="en-GB" altLang="en-US" sz="2100" dirty="0"/>
              <a:t>Administration card or patient information leaflet issued on discharge </a:t>
            </a:r>
          </a:p>
          <a:p>
            <a:pPr lvl="2">
              <a:defRPr/>
            </a:pPr>
            <a:r>
              <a:rPr lang="en-GB" altLang="en-US" sz="1300" dirty="0"/>
              <a:t>Instructions on how to administer </a:t>
            </a:r>
          </a:p>
          <a:p>
            <a:pPr marL="457200" lvl="1" indent="0">
              <a:buNone/>
              <a:defRPr/>
            </a:pPr>
            <a:endParaRPr lang="en-GB" altLang="en-US" sz="1600" dirty="0"/>
          </a:p>
          <a:p>
            <a:pPr>
              <a:defRPr/>
            </a:pPr>
            <a:endParaRPr lang="en-GB" dirty="0"/>
          </a:p>
        </p:txBody>
      </p:sp>
      <p:pic>
        <p:nvPicPr>
          <p:cNvPr id="13316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7" y="421479"/>
            <a:ext cx="14320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Yvonne\Pictures\Work\heart (1).jpg">
            <a:extLst>
              <a:ext uri="{FF2B5EF4-FFF2-40B4-BE49-F238E27FC236}">
                <a16:creationId xmlns:a16="http://schemas.microsoft.com/office/drawing/2014/main" id="{CEBDA5FE-E9E7-0548-BC87-AC110361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9130" y="4438714"/>
            <a:ext cx="1375841" cy="139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452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pPr algn="ctr"/>
            <a:br>
              <a:rPr lang="en-GB" altLang="en-US" dirty="0"/>
            </a:br>
            <a:r>
              <a:rPr lang="en-GB" altLang="en-US" b="1" dirty="0">
                <a:solidFill>
                  <a:srgbClr val="0070C0"/>
                </a:solidFill>
              </a:rPr>
              <a:t>STEMI/NSTEMI – TRIPLE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075"/>
            <a:ext cx="8496300" cy="5145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/>
              <a:t>Triple therapy </a:t>
            </a:r>
          </a:p>
          <a:p>
            <a:pPr lvl="1">
              <a:defRPr/>
            </a:pPr>
            <a:r>
              <a:rPr lang="en-GB" sz="2100" b="1" dirty="0"/>
              <a:t>2 antiplatelets + anticoagulant therapy</a:t>
            </a:r>
          </a:p>
          <a:p>
            <a:pPr>
              <a:defRPr/>
            </a:pPr>
            <a:r>
              <a:rPr lang="en-GB" sz="2000" dirty="0"/>
              <a:t>STEMI/NSTEMI complicated by</a:t>
            </a:r>
          </a:p>
          <a:p>
            <a:pPr lvl="1">
              <a:defRPr/>
            </a:pPr>
            <a:r>
              <a:rPr lang="en-GB" dirty="0"/>
              <a:t>Atrial Fibrillation</a:t>
            </a:r>
          </a:p>
          <a:p>
            <a:pPr lvl="1">
              <a:defRPr/>
            </a:pPr>
            <a:r>
              <a:rPr lang="en-GB" dirty="0"/>
              <a:t>LV Thrombus – warfarin licensed indication </a:t>
            </a:r>
            <a:endParaRPr lang="en-GB" sz="2000" b="1" dirty="0"/>
          </a:p>
          <a:p>
            <a:pPr>
              <a:defRPr/>
            </a:pPr>
            <a:r>
              <a:rPr lang="en-GB" sz="2000" b="1" dirty="0" err="1"/>
              <a:t>Ticagrelor</a:t>
            </a:r>
            <a:r>
              <a:rPr lang="en-GB" sz="2000" b="1" dirty="0"/>
              <a:t> switched to </a:t>
            </a:r>
            <a:r>
              <a:rPr lang="en-GB" sz="2000" b="1" dirty="0" err="1"/>
              <a:t>clopidogrel</a:t>
            </a:r>
            <a:r>
              <a:rPr lang="en-GB" sz="2000" b="1" dirty="0"/>
              <a:t> (reduced bleeding risk)</a:t>
            </a:r>
          </a:p>
          <a:p>
            <a:pPr>
              <a:defRPr/>
            </a:pPr>
            <a:r>
              <a:rPr lang="en-GB" sz="2400" dirty="0"/>
              <a:t>Most common combination:</a:t>
            </a:r>
          </a:p>
          <a:p>
            <a:pPr lvl="1">
              <a:defRPr/>
            </a:pPr>
            <a:r>
              <a:rPr lang="en-GB" sz="2000" b="1" dirty="0"/>
              <a:t>Aspirin 75mg od for 1 week/1 month + </a:t>
            </a:r>
            <a:r>
              <a:rPr lang="en-GB" sz="2000" b="1" dirty="0" err="1"/>
              <a:t>clopidogrel</a:t>
            </a:r>
            <a:r>
              <a:rPr lang="en-GB" sz="2000" b="1" dirty="0"/>
              <a:t> 12 months/lifelong + DOAC lifelong</a:t>
            </a:r>
          </a:p>
          <a:p>
            <a:pPr lvl="1">
              <a:defRPr/>
            </a:pPr>
            <a:r>
              <a:rPr lang="en-GB" sz="2000" b="1" dirty="0"/>
              <a:t>Aspirin 75mg od for 1 week/1 month + </a:t>
            </a:r>
            <a:r>
              <a:rPr lang="en-GB" sz="2000" b="1" dirty="0" err="1"/>
              <a:t>clopidogrel</a:t>
            </a:r>
            <a:r>
              <a:rPr lang="en-GB" sz="2000" b="1" dirty="0"/>
              <a:t> 12 months/lifelong + warfarin </a:t>
            </a:r>
            <a:endParaRPr lang="en-GB" sz="2400" dirty="0"/>
          </a:p>
          <a:p>
            <a:pPr>
              <a:defRPr/>
            </a:pPr>
            <a:r>
              <a:rPr lang="en-GB" sz="2000" dirty="0"/>
              <a:t>Initiated under the advice of the consultant cardiology interventionist</a:t>
            </a:r>
          </a:p>
          <a:p>
            <a:pPr lvl="1">
              <a:defRPr/>
            </a:pPr>
            <a:r>
              <a:rPr lang="en-GB" dirty="0"/>
              <a:t>Durations documented on IDL</a:t>
            </a:r>
          </a:p>
          <a:p>
            <a:pPr lvl="1">
              <a:defRPr/>
            </a:pPr>
            <a:r>
              <a:rPr lang="en-GB" dirty="0"/>
              <a:t>GP receives copy of the Cath lab report/plan</a:t>
            </a:r>
          </a:p>
          <a:p>
            <a:pPr marL="457200" lvl="1" indent="0">
              <a:buNone/>
              <a:defRPr/>
            </a:pPr>
            <a:endParaRPr lang="en-GB" sz="2000" dirty="0"/>
          </a:p>
        </p:txBody>
      </p:sp>
      <p:pic>
        <p:nvPicPr>
          <p:cNvPr id="1536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" y="421480"/>
            <a:ext cx="1609655" cy="5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203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355" y="436989"/>
            <a:ext cx="7886700" cy="77372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counselling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26" y="1484243"/>
            <a:ext cx="8051524" cy="4494526"/>
          </a:xfrm>
        </p:spPr>
        <p:txBody>
          <a:bodyPr>
            <a:normAutofit/>
          </a:bodyPr>
          <a:lstStyle/>
          <a:p>
            <a:r>
              <a:rPr lang="en-GB" b="1" dirty="0"/>
              <a:t>Dual Antiplatelet therapy</a:t>
            </a:r>
          </a:p>
          <a:p>
            <a:pPr lvl="1"/>
            <a:r>
              <a:rPr lang="en-GB" dirty="0"/>
              <a:t>Adherence – premature discontinuation can result in stent thrombosis and risk of re-event </a:t>
            </a:r>
          </a:p>
          <a:p>
            <a:pPr lvl="1"/>
            <a:r>
              <a:rPr lang="en-GB" dirty="0"/>
              <a:t>Duration of treatment – when to stop second agent </a:t>
            </a:r>
            <a:endParaRPr lang="en-GB" altLang="en-US" dirty="0"/>
          </a:p>
          <a:p>
            <a:pPr lvl="1">
              <a:defRPr/>
            </a:pPr>
            <a:r>
              <a:rPr lang="en-GB" altLang="en-US" dirty="0"/>
              <a:t>Safety netting for bleeding and bruising risks</a:t>
            </a:r>
          </a:p>
          <a:p>
            <a:pPr lvl="2">
              <a:defRPr/>
            </a:pPr>
            <a:r>
              <a:rPr lang="en-GB" altLang="en-US" dirty="0"/>
              <a:t>Caution  </a:t>
            </a:r>
          </a:p>
          <a:p>
            <a:pPr lvl="3">
              <a:defRPr/>
            </a:pPr>
            <a:r>
              <a:rPr lang="en-GB" altLang="en-US" dirty="0"/>
              <a:t>Bleeding gums – use a soft tooth brush</a:t>
            </a:r>
          </a:p>
          <a:p>
            <a:pPr lvl="3">
              <a:defRPr/>
            </a:pPr>
            <a:r>
              <a:rPr lang="en-GB" altLang="en-US" dirty="0"/>
              <a:t>Try to reduce knocking into things – reduce bruising</a:t>
            </a:r>
          </a:p>
          <a:p>
            <a:pPr lvl="3">
              <a:defRPr/>
            </a:pPr>
            <a:r>
              <a:rPr lang="en-GB" altLang="en-US" dirty="0"/>
              <a:t>Use electric shaver </a:t>
            </a:r>
          </a:p>
          <a:p>
            <a:pPr lvl="3">
              <a:defRPr/>
            </a:pPr>
            <a:r>
              <a:rPr lang="en-GB" altLang="en-US" dirty="0"/>
              <a:t>Cuts – take longer for bleeding to stop – apply pressure for longer </a:t>
            </a:r>
          </a:p>
          <a:p>
            <a:pPr lvl="2">
              <a:defRPr/>
            </a:pPr>
            <a:r>
              <a:rPr lang="en-GB" altLang="en-US" dirty="0"/>
              <a:t>Red flags</a:t>
            </a:r>
          </a:p>
          <a:p>
            <a:pPr lvl="3">
              <a:defRPr/>
            </a:pPr>
            <a:r>
              <a:rPr lang="en-GB" altLang="en-US" dirty="0"/>
              <a:t>prolonged nose bleeds not resolving within 15 minutes </a:t>
            </a:r>
          </a:p>
          <a:p>
            <a:pPr lvl="3">
              <a:defRPr/>
            </a:pPr>
            <a:r>
              <a:rPr lang="en-GB" altLang="en-US" dirty="0"/>
              <a:t>Coughing up blood </a:t>
            </a:r>
          </a:p>
          <a:p>
            <a:pPr lvl="3">
              <a:defRPr/>
            </a:pPr>
            <a:r>
              <a:rPr lang="en-GB" altLang="en-US" dirty="0"/>
              <a:t>Blood in urine or faeces </a:t>
            </a:r>
          </a:p>
          <a:p>
            <a:pPr lvl="3">
              <a:defRPr/>
            </a:pPr>
            <a:r>
              <a:rPr lang="en-GB" altLang="en-US" dirty="0"/>
              <a:t>Excessive bruising </a:t>
            </a:r>
          </a:p>
          <a:p>
            <a:pPr lvl="2">
              <a:defRPr/>
            </a:pPr>
            <a:endParaRPr lang="en-GB" altLang="en-US" dirty="0"/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5" y="436990"/>
            <a:ext cx="1694965" cy="7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5233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8" y="42342"/>
            <a:ext cx="6675783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counselling points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29863"/>
            <a:ext cx="7886700" cy="4647101"/>
          </a:xfrm>
        </p:spPr>
        <p:txBody>
          <a:bodyPr/>
          <a:lstStyle/>
          <a:p>
            <a:pPr>
              <a:defRPr/>
            </a:pPr>
            <a:r>
              <a:rPr lang="en-GB" altLang="en-US" sz="2400" b="1" dirty="0"/>
              <a:t>ACE- Inhibitor</a:t>
            </a:r>
          </a:p>
          <a:p>
            <a:pPr lvl="1">
              <a:defRPr/>
            </a:pPr>
            <a:r>
              <a:rPr lang="en-GB" altLang="en-US" sz="2100" dirty="0"/>
              <a:t>Dose increase to maximum tolerated dose if possible</a:t>
            </a:r>
          </a:p>
          <a:p>
            <a:pPr lvl="2">
              <a:defRPr/>
            </a:pPr>
            <a:r>
              <a:rPr lang="en-GB" altLang="en-US" sz="1800" dirty="0"/>
              <a:t>GP surgery or cardiology clinic – dose titration </a:t>
            </a:r>
          </a:p>
          <a:p>
            <a:pPr lvl="1">
              <a:defRPr/>
            </a:pPr>
            <a:r>
              <a:rPr lang="en-GB" altLang="en-US" sz="2100" dirty="0"/>
              <a:t>General side-effects</a:t>
            </a:r>
          </a:p>
          <a:p>
            <a:pPr lvl="2">
              <a:defRPr/>
            </a:pPr>
            <a:r>
              <a:rPr lang="en-GB" altLang="en-US" sz="1800" dirty="0"/>
              <a:t>dry cough </a:t>
            </a:r>
          </a:p>
          <a:p>
            <a:pPr lvl="2">
              <a:defRPr/>
            </a:pPr>
            <a:r>
              <a:rPr lang="en-GB" altLang="en-US" sz="1800" dirty="0"/>
              <a:t>Hypotension – stand up slowly, take at night </a:t>
            </a:r>
            <a:endParaRPr lang="en-GB" altLang="en-US" sz="2100" dirty="0"/>
          </a:p>
          <a:p>
            <a:pPr>
              <a:defRPr/>
            </a:pPr>
            <a:r>
              <a:rPr lang="en-GB" altLang="en-US" sz="2400" b="1" dirty="0"/>
              <a:t>Beta-blocker</a:t>
            </a:r>
          </a:p>
          <a:p>
            <a:pPr lvl="1">
              <a:defRPr/>
            </a:pPr>
            <a:r>
              <a:rPr lang="en-GB" altLang="en-US" sz="2100" dirty="0"/>
              <a:t>Dose increase to maximum tolerated dose if possible</a:t>
            </a:r>
          </a:p>
          <a:p>
            <a:pPr lvl="2">
              <a:defRPr/>
            </a:pPr>
            <a:r>
              <a:rPr lang="en-GB" altLang="en-US" sz="1800" dirty="0"/>
              <a:t>GP surgery or cardiology clinic – dose titration </a:t>
            </a:r>
            <a:endParaRPr lang="en-GB" altLang="en-US" sz="2100" dirty="0"/>
          </a:p>
          <a:p>
            <a:pPr lvl="1">
              <a:defRPr/>
            </a:pPr>
            <a:r>
              <a:rPr lang="en-GB" altLang="en-US" sz="2100" dirty="0"/>
              <a:t>General side-effects</a:t>
            </a:r>
          </a:p>
          <a:p>
            <a:pPr lvl="2">
              <a:defRPr/>
            </a:pPr>
            <a:r>
              <a:rPr lang="en-GB" altLang="en-US" sz="1800" dirty="0"/>
              <a:t>Fatigue </a:t>
            </a:r>
          </a:p>
          <a:p>
            <a:pPr lvl="2">
              <a:defRPr/>
            </a:pPr>
            <a:r>
              <a:rPr lang="en-GB" altLang="en-US" sz="1800" dirty="0"/>
              <a:t>cold hands and feet</a:t>
            </a:r>
          </a:p>
          <a:p>
            <a:pPr lvl="2">
              <a:defRPr/>
            </a:pPr>
            <a:r>
              <a:rPr lang="en-GB" altLang="en-US" sz="1800" dirty="0"/>
              <a:t>sleep disturbance</a:t>
            </a:r>
            <a:endParaRPr lang="en-GB" altLang="en-US" sz="1700" dirty="0"/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503584"/>
            <a:ext cx="1314448" cy="70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2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6B3A8-4A9E-A4BD-D606-2BA621BE3FC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8775" r="5977" b="3680"/>
          <a:stretch/>
        </p:blipFill>
        <p:spPr>
          <a:xfrm>
            <a:off x="501925" y="256035"/>
            <a:ext cx="7139609" cy="5921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42A3F-780B-E886-97F0-3F69B9631C3D}"/>
              </a:ext>
            </a:extLst>
          </p:cNvPr>
          <p:cNvSpPr txBox="1"/>
          <p:nvPr/>
        </p:nvSpPr>
        <p:spPr>
          <a:xfrm>
            <a:off x="7898296" y="1503248"/>
            <a:ext cx="3601278" cy="385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accent5"/>
                </a:solidFill>
                <a:cs typeface="Arial" panose="020B0604020202020204" pitchFamily="34" charset="0"/>
              </a:rPr>
              <a:t>DMS in a nutshell!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>
                <a:cs typeface="Arial" panose="020B0604020202020204" pitchFamily="34" charset="0"/>
              </a:rPr>
              <a:t>Cross system working and leadership essential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cs typeface="Arial" panose="020B0604020202020204" pitchFamily="34" charset="0"/>
              </a:rPr>
              <a:t>Hospitals &amp; PCN clinical pharmacists working in partnership with community pharmacy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>
                <a:cs typeface="Arial" panose="020B0604020202020204" pitchFamily="34" charset="0"/>
              </a:rPr>
              <a:t>Benefits for patients </a:t>
            </a:r>
          </a:p>
        </p:txBody>
      </p:sp>
    </p:spTree>
    <p:extLst>
      <p:ext uri="{BB962C8B-B14F-4D97-AF65-F5344CB8AC3E}">
        <p14:creationId xmlns:p14="http://schemas.microsoft.com/office/powerpoint/2010/main" val="1917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27"/>
    </mc:Choice>
    <mc:Fallback xmlns="">
      <p:transition spd="slow" advTm="44127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07" y="130358"/>
            <a:ext cx="6927574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counselling points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92470"/>
            <a:ext cx="7886700" cy="4884494"/>
          </a:xfrm>
        </p:spPr>
        <p:txBody>
          <a:bodyPr/>
          <a:lstStyle/>
          <a:p>
            <a:r>
              <a:rPr lang="en-GB" altLang="en-US" sz="2400" b="1" dirty="0"/>
              <a:t>Statin therapy</a:t>
            </a:r>
          </a:p>
          <a:p>
            <a:pPr lvl="1"/>
            <a:r>
              <a:rPr lang="en-GB" altLang="en-US" sz="2000" dirty="0"/>
              <a:t>Bad press – positive aspects of statins</a:t>
            </a:r>
          </a:p>
          <a:p>
            <a:pPr lvl="2"/>
            <a:r>
              <a:rPr lang="en-GB" altLang="en-US" sz="1700" dirty="0"/>
              <a:t>Stabilise existing plaques and reduce inflammation in coronary arteries </a:t>
            </a:r>
          </a:p>
          <a:p>
            <a:pPr lvl="1"/>
            <a:r>
              <a:rPr lang="en-GB" altLang="en-US" sz="2000" dirty="0"/>
              <a:t>Monitor for side-effects </a:t>
            </a:r>
          </a:p>
          <a:p>
            <a:pPr lvl="2"/>
            <a:r>
              <a:rPr lang="en-GB" altLang="en-US" sz="1700" dirty="0"/>
              <a:t>muscle aches and pains – different to baseline aches and pains </a:t>
            </a:r>
          </a:p>
          <a:p>
            <a:pPr lvl="2"/>
            <a:r>
              <a:rPr lang="en-GB" altLang="en-US" sz="1700" dirty="0"/>
              <a:t>sleep disturbance – recommend to take in the morning </a:t>
            </a:r>
          </a:p>
          <a:p>
            <a:pPr lvl="1"/>
            <a:r>
              <a:rPr lang="en-GB" altLang="en-US" sz="2000" dirty="0"/>
              <a:t>Encourage patient to have a full lipid profile within 6 weeks of commencing </a:t>
            </a:r>
          </a:p>
          <a:p>
            <a:pPr lvl="1"/>
            <a:r>
              <a:rPr lang="en-GB" altLang="en-US" sz="2000" dirty="0"/>
              <a:t>Target not met as monotherapy </a:t>
            </a:r>
          </a:p>
          <a:p>
            <a:pPr lvl="2"/>
            <a:r>
              <a:rPr lang="en-GB" altLang="en-US" sz="1700" dirty="0"/>
              <a:t>Commence ezetimibe 10mg daily </a:t>
            </a:r>
          </a:p>
          <a:p>
            <a:pPr lvl="2"/>
            <a:r>
              <a:rPr lang="en-GB" altLang="en-US" sz="1700" dirty="0"/>
              <a:t>GP may refer to specialist Lipid clinic </a:t>
            </a:r>
          </a:p>
          <a:p>
            <a:pPr lvl="3"/>
            <a:r>
              <a:rPr lang="en-GB" altLang="en-US" sz="1550" dirty="0" err="1"/>
              <a:t>Inclisiran</a:t>
            </a:r>
            <a:r>
              <a:rPr lang="en-GB" altLang="en-US" sz="1550" dirty="0"/>
              <a:t> LDL-C&gt;2.6mmol/L – NICE TA733 </a:t>
            </a:r>
          </a:p>
          <a:p>
            <a:pPr lvl="3"/>
            <a:r>
              <a:rPr lang="en-GB" altLang="en-US" sz="1550" dirty="0"/>
              <a:t>PCSK9 inhibitor therapy – NICE TA393/394 – hospital only</a:t>
            </a:r>
          </a:p>
          <a:p>
            <a:pPr lvl="3"/>
            <a:r>
              <a:rPr lang="en-GB" altLang="en-US" sz="1550" dirty="0"/>
              <a:t>Newer preparation coming - </a:t>
            </a:r>
            <a:r>
              <a:rPr lang="en-GB" altLang="en-US" sz="1550" dirty="0" err="1"/>
              <a:t>bempedoic</a:t>
            </a:r>
            <a:r>
              <a:rPr lang="en-GB" altLang="en-US" sz="1550" dirty="0"/>
              <a:t> acid (</a:t>
            </a:r>
            <a:r>
              <a:rPr lang="en-GB" altLang="en-US" sz="1550" dirty="0" err="1"/>
              <a:t>Nilemdo</a:t>
            </a:r>
            <a:r>
              <a:rPr lang="en-GB" altLang="en-US" sz="1550" dirty="0"/>
              <a:t>®),  </a:t>
            </a:r>
            <a:r>
              <a:rPr lang="en-GB" altLang="en-US" sz="1550" dirty="0" err="1"/>
              <a:t>icosapent</a:t>
            </a:r>
            <a:r>
              <a:rPr lang="en-GB" altLang="en-US" sz="1550" dirty="0"/>
              <a:t> ethyl (</a:t>
            </a:r>
            <a:r>
              <a:rPr lang="en-GB" altLang="en-US" sz="1550" dirty="0" err="1"/>
              <a:t>Vazkepa</a:t>
            </a:r>
            <a:r>
              <a:rPr lang="en-GB" altLang="en-US" sz="1550" dirty="0"/>
              <a:t>®)</a:t>
            </a:r>
          </a:p>
        </p:txBody>
      </p:sp>
      <p:pic>
        <p:nvPicPr>
          <p:cNvPr id="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9" y="482784"/>
            <a:ext cx="173472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39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17" y="0"/>
            <a:ext cx="7086600" cy="1325563"/>
          </a:xfrm>
        </p:spPr>
        <p:txBody>
          <a:bodyPr/>
          <a:lstStyle/>
          <a:p>
            <a:r>
              <a:rPr lang="en-GB" b="1" u="sng" dirty="0">
                <a:solidFill>
                  <a:srgbClr val="0070C0"/>
                </a:solidFill>
              </a:rPr>
              <a:t>Key</a:t>
            </a:r>
            <a:r>
              <a:rPr lang="en-GB" b="1" u="sng" dirty="0"/>
              <a:t> </a:t>
            </a:r>
            <a:r>
              <a:rPr lang="en-GB" b="1" dirty="0">
                <a:solidFill>
                  <a:srgbClr val="0070C0"/>
                </a:solidFill>
              </a:rPr>
              <a:t>counselling points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7447"/>
            <a:ext cx="7886700" cy="4629517"/>
          </a:xfrm>
        </p:spPr>
        <p:txBody>
          <a:bodyPr/>
          <a:lstStyle/>
          <a:p>
            <a:r>
              <a:rPr lang="en-GB" b="1" dirty="0"/>
              <a:t>SLG2 inhibitors </a:t>
            </a:r>
          </a:p>
          <a:p>
            <a:pPr lvl="1"/>
            <a:r>
              <a:rPr lang="en-GB" dirty="0"/>
              <a:t>Sick day rules – DKA risks </a:t>
            </a:r>
          </a:p>
          <a:p>
            <a:pPr lvl="2"/>
            <a:r>
              <a:rPr lang="en-GB" dirty="0"/>
              <a:t>Withhold if feeling unwell and not eating/drinking normally</a:t>
            </a:r>
          </a:p>
          <a:p>
            <a:pPr lvl="2"/>
            <a:r>
              <a:rPr lang="en-GB" dirty="0"/>
              <a:t>Re-start once feeling better and able to eat and drink normally for 24-48 hours </a:t>
            </a:r>
          </a:p>
          <a:p>
            <a:pPr marL="685800" lvl="2" indent="0">
              <a:buNone/>
            </a:pPr>
            <a:endParaRPr lang="en-GB" dirty="0"/>
          </a:p>
          <a:p>
            <a:pPr lvl="1"/>
            <a:r>
              <a:rPr lang="en-GB" dirty="0"/>
              <a:t>Thrush and water infections </a:t>
            </a:r>
          </a:p>
          <a:p>
            <a:pPr lvl="2"/>
            <a:r>
              <a:rPr lang="en-GB" dirty="0"/>
              <a:t>Reduce risk of infections by maintaining good genital hygiene and keep well hydrated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Soft tissue infection – Fournier’s Gangrene </a:t>
            </a:r>
          </a:p>
          <a:p>
            <a:pPr lvl="2"/>
            <a:r>
              <a:rPr lang="en-GB" dirty="0"/>
              <a:t>Very rare, a serious soft tissue infection of the genitals or groin area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Hospital counsel patient when possible </a:t>
            </a:r>
          </a:p>
          <a:p>
            <a:pPr lvl="2"/>
            <a:r>
              <a:rPr lang="en-GB" dirty="0"/>
              <a:t>Patient booklets </a:t>
            </a:r>
          </a:p>
        </p:txBody>
      </p:sp>
      <p:pic>
        <p:nvPicPr>
          <p:cNvPr id="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7" y="352424"/>
            <a:ext cx="144317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55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098" y="365126"/>
            <a:ext cx="7886701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counselling points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03485"/>
            <a:ext cx="7886700" cy="4673478"/>
          </a:xfrm>
        </p:spPr>
        <p:txBody>
          <a:bodyPr/>
          <a:lstStyle/>
          <a:p>
            <a:r>
              <a:rPr lang="en-GB" dirty="0"/>
              <a:t>GTN Spray</a:t>
            </a:r>
          </a:p>
          <a:p>
            <a:pPr lvl="1"/>
            <a:r>
              <a:rPr lang="en-GB" dirty="0"/>
              <a:t>Make sure patient is carrying spray around with them</a:t>
            </a:r>
          </a:p>
          <a:p>
            <a:pPr lvl="1"/>
            <a:r>
              <a:rPr lang="en-GB" dirty="0"/>
              <a:t>Monitor how often they are using their spray </a:t>
            </a:r>
          </a:p>
          <a:p>
            <a:pPr lvl="2"/>
            <a:r>
              <a:rPr lang="en-GB" dirty="0"/>
              <a:t>&gt;3 times per week need to refer to GP surgery </a:t>
            </a:r>
          </a:p>
          <a:p>
            <a:pPr lvl="1"/>
            <a:r>
              <a:rPr lang="en-GB" dirty="0"/>
              <a:t>Patient aware of how to use the spray </a:t>
            </a:r>
          </a:p>
          <a:p>
            <a:pPr lvl="2"/>
            <a:r>
              <a:rPr lang="en-GB" dirty="0"/>
              <a:t>10 minute rule </a:t>
            </a:r>
          </a:p>
          <a:p>
            <a:pPr lvl="2"/>
            <a:r>
              <a:rPr lang="en-GB" dirty="0"/>
              <a:t>Experiencing chest pain(angina), chest ache, chest tightness or chest discomfort </a:t>
            </a:r>
            <a:endParaRPr lang="en-GB" altLang="en-US" sz="2100" b="1" dirty="0"/>
          </a:p>
          <a:p>
            <a:pPr lvl="1"/>
            <a:r>
              <a:rPr lang="en-GB" altLang="en-US" sz="2100" b="1" dirty="0"/>
              <a:t>Stop what you are doing and </a:t>
            </a:r>
            <a:r>
              <a:rPr lang="en-GB" altLang="en-US" sz="2100" b="1" dirty="0">
                <a:solidFill>
                  <a:srgbClr val="FF0000"/>
                </a:solidFill>
              </a:rPr>
              <a:t>sit down </a:t>
            </a:r>
            <a:r>
              <a:rPr lang="en-GB" altLang="en-US" sz="2100" b="1" dirty="0"/>
              <a:t>and rest</a:t>
            </a:r>
          </a:p>
          <a:p>
            <a:pPr lvl="1"/>
            <a:r>
              <a:rPr lang="en-GB" altLang="en-US" sz="2100" b="1" dirty="0"/>
              <a:t>If pain persists, use 1-2 sprays under your tongue and wait 5 minutes</a:t>
            </a:r>
          </a:p>
          <a:p>
            <a:pPr lvl="1"/>
            <a:r>
              <a:rPr lang="en-GB" altLang="en-US" sz="2100" b="1" dirty="0"/>
              <a:t>If pain still present, use 1-2 sprays and wait 5 minutes</a:t>
            </a:r>
          </a:p>
          <a:p>
            <a:pPr lvl="1"/>
            <a:r>
              <a:rPr lang="en-GB" altLang="en-US" sz="2100" b="1" dirty="0"/>
              <a:t>If pain is still present, </a:t>
            </a:r>
            <a:r>
              <a:rPr lang="en-GB" altLang="en-US" sz="2100" b="1" dirty="0">
                <a:solidFill>
                  <a:srgbClr val="FF0000"/>
                </a:solidFill>
              </a:rPr>
              <a:t>Ring 999 and unlock door</a:t>
            </a:r>
          </a:p>
        </p:txBody>
      </p:sp>
      <p:pic>
        <p:nvPicPr>
          <p:cNvPr id="4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" y="370680"/>
            <a:ext cx="158894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398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4799-63AA-EC46-ABD8-5E0F1041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96815"/>
            <a:ext cx="7886700" cy="43961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                Atrial Fibrillation (AF</a:t>
            </a:r>
            <a:r>
              <a:rPr lang="en-GB" sz="3600" b="1" u="sng" dirty="0"/>
              <a:t>)</a:t>
            </a:r>
            <a:br>
              <a:rPr lang="en-GB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9483-275D-FF40-9326-6C1CF23C0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69378"/>
            <a:ext cx="7886700" cy="487973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GB" sz="1700" b="1" dirty="0"/>
          </a:p>
          <a:p>
            <a:r>
              <a:rPr lang="en-GB" sz="2000" b="1" dirty="0"/>
              <a:t>Different treatment strategies </a:t>
            </a:r>
          </a:p>
          <a:p>
            <a:pPr lvl="2"/>
            <a:r>
              <a:rPr lang="en-GB" sz="1700" dirty="0"/>
              <a:t>Rate control first-line strategy </a:t>
            </a:r>
          </a:p>
          <a:p>
            <a:pPr lvl="2"/>
            <a:r>
              <a:rPr lang="en-GB" sz="1700" dirty="0"/>
              <a:t>Rhythm control</a:t>
            </a:r>
            <a:endParaRPr lang="en-GB" sz="2000" b="1" dirty="0"/>
          </a:p>
          <a:p>
            <a:r>
              <a:rPr lang="en-GB" sz="2000" b="1" dirty="0"/>
              <a:t>Anticoagulation</a:t>
            </a:r>
          </a:p>
          <a:p>
            <a:pPr lvl="1"/>
            <a:r>
              <a:rPr lang="en-GB" sz="1700" dirty="0"/>
              <a:t>DOAC’s – first line </a:t>
            </a:r>
            <a:r>
              <a:rPr lang="en-GB" sz="1700" dirty="0" err="1"/>
              <a:t>edoxaban</a:t>
            </a:r>
            <a:r>
              <a:rPr lang="en-GB" sz="1700" dirty="0"/>
              <a:t> NHS England </a:t>
            </a:r>
          </a:p>
          <a:p>
            <a:pPr lvl="1"/>
            <a:r>
              <a:rPr lang="en-GB" sz="1700" dirty="0"/>
              <a:t>warfarin </a:t>
            </a:r>
            <a:endParaRPr lang="en-GB" sz="2000" b="1" dirty="0"/>
          </a:p>
          <a:p>
            <a:r>
              <a:rPr lang="en-GB" sz="2000" b="1" dirty="0"/>
              <a:t>Support with:</a:t>
            </a:r>
          </a:p>
          <a:p>
            <a:pPr lvl="1"/>
            <a:r>
              <a:rPr lang="en-GB" sz="2000" dirty="0"/>
              <a:t>Patient counselling</a:t>
            </a:r>
          </a:p>
          <a:p>
            <a:pPr lvl="1">
              <a:defRPr/>
            </a:pPr>
            <a:r>
              <a:rPr lang="en-GB" sz="2000" dirty="0"/>
              <a:t>Patient safety </a:t>
            </a:r>
          </a:p>
          <a:p>
            <a:pPr lvl="2">
              <a:defRPr/>
            </a:pPr>
            <a:r>
              <a:rPr lang="en-GB" sz="1700" dirty="0"/>
              <a:t>Compliance</a:t>
            </a:r>
          </a:p>
          <a:p>
            <a:pPr lvl="2">
              <a:defRPr/>
            </a:pPr>
            <a:r>
              <a:rPr lang="en-GB" sz="1700" dirty="0"/>
              <a:t>INR’s – blood tests, yellow book</a:t>
            </a:r>
          </a:p>
          <a:p>
            <a:pPr lvl="2">
              <a:defRPr/>
            </a:pPr>
            <a:r>
              <a:rPr lang="en-GB" sz="1700" dirty="0"/>
              <a:t>DOAC alert cards </a:t>
            </a:r>
          </a:p>
          <a:p>
            <a:pPr lvl="1">
              <a:defRPr/>
            </a:pPr>
            <a:r>
              <a:rPr lang="en-GB" sz="2000" dirty="0"/>
              <a:t>Advice on OTC preps</a:t>
            </a:r>
          </a:p>
          <a:p>
            <a:pPr lvl="1">
              <a:defRPr/>
            </a:pPr>
            <a:r>
              <a:rPr lang="en-GB" sz="2000" dirty="0"/>
              <a:t>Drug interactions</a:t>
            </a:r>
          </a:p>
        </p:txBody>
      </p:sp>
      <p:pic>
        <p:nvPicPr>
          <p:cNvPr id="5" name="Picture 4" descr="C:\Users\Yvonne\Pictures\Work\heart (1).jpg">
            <a:extLst>
              <a:ext uri="{FF2B5EF4-FFF2-40B4-BE49-F238E27FC236}">
                <a16:creationId xmlns:a16="http://schemas.microsoft.com/office/drawing/2014/main" id="{34463CA6-4616-154A-B621-8FE96E92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1721" y="1657294"/>
            <a:ext cx="21590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3" y="495910"/>
            <a:ext cx="146967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19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66AF-B725-9944-9408-A8FD28CE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28" y="196422"/>
            <a:ext cx="6916322" cy="79953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Heart Failure (HF)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6DE6-9BFD-4849-97D0-D1FE641E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10653"/>
            <a:ext cx="7886700" cy="5166310"/>
          </a:xfrm>
        </p:spPr>
        <p:txBody>
          <a:bodyPr/>
          <a:lstStyle/>
          <a:p>
            <a:r>
              <a:rPr lang="en-US" dirty="0"/>
              <a:t>Complex group of patients –  many co-morbidities</a:t>
            </a:r>
          </a:p>
          <a:p>
            <a:pPr lvl="1"/>
            <a:r>
              <a:rPr lang="en-US" dirty="0"/>
              <a:t>Main drug treatments</a:t>
            </a:r>
          </a:p>
          <a:p>
            <a:pPr lvl="2"/>
            <a:r>
              <a:rPr lang="en-US" dirty="0"/>
              <a:t>ACE inhibitors – often stopped due to AKI – re-started?</a:t>
            </a:r>
          </a:p>
          <a:p>
            <a:pPr lvl="2"/>
            <a:r>
              <a:rPr lang="en-US" dirty="0"/>
              <a:t>Beta-blockers</a:t>
            </a:r>
          </a:p>
          <a:p>
            <a:pPr lvl="2"/>
            <a:r>
              <a:rPr lang="en-US" dirty="0"/>
              <a:t>MRA  – often stopped due to AKI/increased potassium -re-start?</a:t>
            </a:r>
          </a:p>
          <a:p>
            <a:pPr lvl="2"/>
            <a:r>
              <a:rPr lang="en-US" dirty="0"/>
              <a:t>Diuretics – switch preparations and titrate doses </a:t>
            </a:r>
          </a:p>
          <a:p>
            <a:pPr lvl="2"/>
            <a:r>
              <a:rPr lang="en-US" dirty="0"/>
              <a:t>SLG2 inhibitors - newly started, sick day rules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Newer - </a:t>
            </a:r>
            <a:r>
              <a:rPr lang="en-US" dirty="0" err="1"/>
              <a:t>Entresto</a:t>
            </a:r>
            <a:r>
              <a:rPr lang="en-US" dirty="0"/>
              <a:t> (</a:t>
            </a:r>
            <a:r>
              <a:rPr lang="en-US" dirty="0" err="1"/>
              <a:t>sacututril</a:t>
            </a:r>
            <a:r>
              <a:rPr lang="en-US" dirty="0"/>
              <a:t>/valsartan) </a:t>
            </a:r>
          </a:p>
          <a:p>
            <a:pPr lvl="2"/>
            <a:r>
              <a:rPr lang="en-US" dirty="0"/>
              <a:t>Specialist initiation – discontinue ACE inhibitor for 48 hours prior to starting </a:t>
            </a:r>
          </a:p>
          <a:p>
            <a:pPr lvl="2"/>
            <a:r>
              <a:rPr lang="en-US" dirty="0"/>
              <a:t>Know to cause hypotension – diuretic dose often reduced</a:t>
            </a:r>
          </a:p>
          <a:p>
            <a:pPr lvl="1"/>
            <a:r>
              <a:rPr lang="en-US" dirty="0"/>
              <a:t>DMS – hard group of patients to capture</a:t>
            </a:r>
          </a:p>
          <a:p>
            <a:pPr lvl="2"/>
            <a:r>
              <a:rPr lang="en-US" dirty="0"/>
              <a:t>Elderly group – house bound  </a:t>
            </a:r>
          </a:p>
          <a:p>
            <a:pPr lvl="2"/>
            <a:r>
              <a:rPr lang="en-US" dirty="0"/>
              <a:t>MDS/NOMAD patients </a:t>
            </a:r>
          </a:p>
          <a:p>
            <a:pPr lvl="2"/>
            <a:r>
              <a:rPr lang="en-US" dirty="0"/>
              <a:t>Dose changes, switches between preparations, withheld medications</a:t>
            </a:r>
          </a:p>
          <a:p>
            <a:pPr lvl="2"/>
            <a:r>
              <a:rPr lang="en-US" dirty="0"/>
              <a:t>Medicine reconciliation on discharge </a:t>
            </a:r>
          </a:p>
          <a:p>
            <a:pPr lvl="3"/>
            <a:r>
              <a:rPr lang="en-US" dirty="0"/>
              <a:t>advantageous in this group of patients </a:t>
            </a:r>
          </a:p>
          <a:p>
            <a:pPr lvl="2"/>
            <a:r>
              <a:rPr lang="en-US" dirty="0"/>
              <a:t>Lots of medications at home </a:t>
            </a:r>
          </a:p>
          <a:p>
            <a:pPr lvl="3"/>
            <a:r>
              <a:rPr lang="en-US" dirty="0"/>
              <a:t>discontinued medications to be brought back to the pharmacy </a:t>
            </a:r>
          </a:p>
          <a:p>
            <a:pPr marL="1028700" lvl="3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 descr="C:\Users\Yvonne\Pictures\Work\heart (1).jpg">
            <a:extLst>
              <a:ext uri="{FF2B5EF4-FFF2-40B4-BE49-F238E27FC236}">
                <a16:creationId xmlns:a16="http://schemas.microsoft.com/office/drawing/2014/main" id="{F69F136B-71A8-294E-90AA-2B496AEC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4562" y="3777337"/>
            <a:ext cx="1579431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8" y="377534"/>
            <a:ext cx="143370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64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DF45-3993-F24D-BFF3-3523D730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154" y="161291"/>
            <a:ext cx="7886700" cy="83375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Cardiothoracic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B371-A6CC-2943-8580-C6A6DED9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36321"/>
            <a:ext cx="7886700" cy="5140643"/>
          </a:xfrm>
        </p:spPr>
        <p:txBody>
          <a:bodyPr>
            <a:normAutofit/>
          </a:bodyPr>
          <a:lstStyle/>
          <a:p>
            <a:pPr lvl="1"/>
            <a:r>
              <a:rPr lang="en-GB" sz="2000" b="1" u="sng" dirty="0"/>
              <a:t>Coronary artery bypass grafts (CABG)</a:t>
            </a:r>
          </a:p>
          <a:p>
            <a:pPr lvl="2"/>
            <a:r>
              <a:rPr lang="en-GB" sz="1600" dirty="0"/>
              <a:t>Most patients get excellent relief from angina</a:t>
            </a:r>
          </a:p>
          <a:p>
            <a:pPr lvl="2"/>
            <a:r>
              <a:rPr lang="en-GB" sz="1600" dirty="0"/>
              <a:t>Anti-anginal agents are reviewed and discontinue </a:t>
            </a:r>
          </a:p>
          <a:p>
            <a:pPr lvl="3"/>
            <a:r>
              <a:rPr lang="en-GB" sz="1450" dirty="0"/>
              <a:t>GTN sprays, isosorbide mononitrate, nicorandil, ranolazine</a:t>
            </a:r>
          </a:p>
          <a:p>
            <a:pPr marL="342900" lvl="1" indent="0">
              <a:buNone/>
            </a:pPr>
            <a:endParaRPr lang="en-GB" dirty="0"/>
          </a:p>
          <a:p>
            <a:pPr lvl="1"/>
            <a:r>
              <a:rPr lang="en-GB" dirty="0"/>
              <a:t>Short term use only</a:t>
            </a:r>
          </a:p>
          <a:p>
            <a:pPr lvl="2"/>
            <a:r>
              <a:rPr lang="en-GB" sz="1600" dirty="0"/>
              <a:t>PPI for 6 weeks post surgery – stress ulceration, unless long term PPI</a:t>
            </a:r>
          </a:p>
          <a:p>
            <a:pPr lvl="2"/>
            <a:r>
              <a:rPr lang="en-GB" sz="1600" dirty="0"/>
              <a:t>Analgesia post surgery -  Oxycodone, morphine, </a:t>
            </a:r>
            <a:r>
              <a:rPr lang="en-GB" sz="1600" dirty="0" err="1"/>
              <a:t>nefopam</a:t>
            </a:r>
            <a:r>
              <a:rPr lang="en-GB" sz="1600" dirty="0"/>
              <a:t>, </a:t>
            </a:r>
            <a:r>
              <a:rPr lang="en-GB" sz="1600" dirty="0" err="1"/>
              <a:t>dihydrocodeine</a:t>
            </a:r>
            <a:r>
              <a:rPr lang="en-GB" sz="1600" dirty="0"/>
              <a:t> + paracetamol – short term </a:t>
            </a:r>
          </a:p>
          <a:p>
            <a:pPr lvl="2"/>
            <a:r>
              <a:rPr lang="en-GB" sz="1600" dirty="0"/>
              <a:t>Laxatives – lactulose/ macrogol + </a:t>
            </a:r>
            <a:r>
              <a:rPr lang="en-GB" sz="1600" dirty="0" err="1"/>
              <a:t>senna</a:t>
            </a:r>
            <a:r>
              <a:rPr lang="en-GB" sz="1600" dirty="0"/>
              <a:t> prevent straining – short term </a:t>
            </a:r>
          </a:p>
          <a:p>
            <a:pPr lvl="2"/>
            <a:r>
              <a:rPr lang="en-GB" sz="1600" dirty="0"/>
              <a:t>Amiodarone –post surgery AF for 6 weeks – review in outpatient clinic </a:t>
            </a:r>
          </a:p>
          <a:p>
            <a:pPr lvl="3"/>
            <a:r>
              <a:rPr lang="en-GB" sz="1450" dirty="0"/>
              <a:t>Shared care protocol on continuation </a:t>
            </a:r>
          </a:p>
          <a:p>
            <a:pPr lvl="2"/>
            <a:r>
              <a:rPr lang="en-GB" sz="1600" dirty="0"/>
              <a:t>Anticoagulation with warfarin – post surgery AF for 6 weeks</a:t>
            </a:r>
          </a:p>
          <a:p>
            <a:pPr marL="342900" lvl="1" indent="0">
              <a:buNone/>
            </a:pPr>
            <a:endParaRPr lang="en-GB" b="1" dirty="0"/>
          </a:p>
          <a:p>
            <a:pPr lvl="1"/>
            <a:r>
              <a:rPr lang="en-GB" dirty="0"/>
              <a:t>DMS -support with:</a:t>
            </a:r>
          </a:p>
          <a:p>
            <a:pPr lvl="2"/>
            <a:r>
              <a:rPr lang="en-GB" dirty="0"/>
              <a:t>Stopped medications </a:t>
            </a:r>
          </a:p>
          <a:p>
            <a:pPr lvl="2"/>
            <a:r>
              <a:rPr lang="en-GB" dirty="0"/>
              <a:t>Continuation of cardiac medications – aspirin, ACEI, statins</a:t>
            </a:r>
            <a:endParaRPr lang="en-GB" sz="2100" dirty="0"/>
          </a:p>
          <a:p>
            <a:pPr lvl="2"/>
            <a:r>
              <a:rPr lang="en-GB" sz="1600" dirty="0"/>
              <a:t>Opportunities to improve lifestyle and reduce risk factors</a:t>
            </a:r>
          </a:p>
        </p:txBody>
      </p:sp>
      <p:pic>
        <p:nvPicPr>
          <p:cNvPr id="5" name="Picture 3" descr="C:\Users\Yvonne\Pictures\Work\heart (1).jpg">
            <a:extLst>
              <a:ext uri="{FF2B5EF4-FFF2-40B4-BE49-F238E27FC236}">
                <a16:creationId xmlns:a16="http://schemas.microsoft.com/office/drawing/2014/main" id="{D0B907B8-417C-2B4C-AD63-255E4F2A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8875" y="157530"/>
            <a:ext cx="17663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3" y="161291"/>
            <a:ext cx="17663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67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D343-5FD8-2247-AE97-831D4F8FE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2659C-CBCD-A143-A4BA-D1ECB34BE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?????????</a:t>
            </a:r>
          </a:p>
        </p:txBody>
      </p:sp>
      <p:pic>
        <p:nvPicPr>
          <p:cNvPr id="4" name="Picture 3" descr="C:\Users\Yvonne\Pictures\Work\heart (1).jpg">
            <a:extLst>
              <a:ext uri="{FF2B5EF4-FFF2-40B4-BE49-F238E27FC236}">
                <a16:creationId xmlns:a16="http://schemas.microsoft.com/office/drawing/2014/main" id="{F69F136B-71A8-294E-90AA-2B496AEC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6285" y="708822"/>
            <a:ext cx="1668947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ttp://psnc.org.uk/community-pharmacy-humber/wp-content/uploads/sites/22/2013/12/CPH-PO-Sidebar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2016125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107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7817-88AB-684C-F660-44C0C468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22" y="1856204"/>
            <a:ext cx="10515600" cy="2523848"/>
          </a:xfrm>
        </p:spPr>
        <p:txBody>
          <a:bodyPr/>
          <a:lstStyle/>
          <a:p>
            <a:pPr algn="ctr"/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UPDATE: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 and transient ischaemic attack (TIA)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regimen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counselling points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94B5-490F-1EC5-861F-D37F931A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2299"/>
            <a:ext cx="10515600" cy="214340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	</a:t>
            </a:r>
            <a:endParaRPr lang="en-GB" sz="32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GB" sz="3200" dirty="0"/>
              <a:t>Priscilla Kanyoke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B22DF9BF-9E2A-A1F6-0788-01DC3088A9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" y="30970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"/>
    </mc:Choice>
    <mc:Fallback xmlns="">
      <p:transition spd="slow" advTm="609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530" y="500062"/>
            <a:ext cx="9803296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+mn-lt"/>
              </a:rPr>
              <a:t>Dual antiplatelet therapy (post stroke)- </a:t>
            </a:r>
            <a:br>
              <a:rPr lang="en-GB" b="1" dirty="0">
                <a:solidFill>
                  <a:srgbClr val="0070C0"/>
                </a:solidFill>
                <a:latin typeface="+mn-lt"/>
              </a:rPr>
            </a:br>
            <a:r>
              <a:rPr lang="en-GB" b="1" dirty="0">
                <a:solidFill>
                  <a:srgbClr val="0070C0"/>
                </a:solidFill>
                <a:latin typeface="+mn-lt"/>
              </a:rPr>
              <a:t>carotid stenosis, carotid artery dissection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5934"/>
            <a:ext cx="10515600" cy="3622744"/>
          </a:xfrm>
        </p:spPr>
        <p:txBody>
          <a:bodyPr/>
          <a:lstStyle/>
          <a:p>
            <a:r>
              <a:rPr lang="en-GB" sz="2400" dirty="0"/>
              <a:t>Latest evidence suggests benefit of short term dual antiplatelet (CHANCE trial, POINTS trial)</a:t>
            </a:r>
          </a:p>
          <a:p>
            <a:r>
              <a:rPr lang="en-GB" sz="2400" dirty="0"/>
              <a:t>No significant benefit with Long term use.</a:t>
            </a:r>
          </a:p>
          <a:p>
            <a:r>
              <a:rPr lang="en-GB" sz="2400" dirty="0"/>
              <a:t>Increased intracranial bleeding risk (MATCH trial, SPS3 trial)</a:t>
            </a:r>
          </a:p>
          <a:p>
            <a:r>
              <a:rPr lang="en-GB" sz="2400" dirty="0"/>
              <a:t>AHA guidelines suggest level 1 evidence for Dual antiplatelets for 21 days in patients with minor strokes</a:t>
            </a:r>
          </a:p>
          <a:p>
            <a:r>
              <a:rPr lang="en-GB" sz="2400" dirty="0"/>
              <a:t>Not UK specific guidelines but in HUTH currently prescribing aspirin 75mg for 3 weeks with clopidogrel , then long term clopidogrel alone</a:t>
            </a:r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DBEFB474-6B1C-6A0B-F7C4-09E9ABDA1F0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403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626" y="365126"/>
            <a:ext cx="9061174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Long term management of ischaemic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491916"/>
            <a:ext cx="10320130" cy="5037221"/>
          </a:xfrm>
        </p:spPr>
        <p:txBody>
          <a:bodyPr>
            <a:normAutofit/>
          </a:bodyPr>
          <a:lstStyle/>
          <a:p>
            <a:pPr marL="171450" lvl="0" indent="-171450" defTabSz="685800">
              <a:spcBef>
                <a:spcPts val="750"/>
              </a:spcBef>
            </a:pPr>
            <a:r>
              <a:rPr lang="en-GB" sz="2400" dirty="0">
                <a:solidFill>
                  <a:prstClr val="black"/>
                </a:solidFill>
              </a:rPr>
              <a:t>Anticoagulation – for AF patients only- secondary prevention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GB" dirty="0">
                <a:solidFill>
                  <a:prstClr val="black"/>
                </a:solidFill>
              </a:rPr>
              <a:t>Usually after maximum 14 days long term anticoagulation commenced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GB" dirty="0">
                <a:solidFill>
                  <a:prstClr val="black"/>
                </a:solidFill>
              </a:rPr>
              <a:t>Patient choice between DOAC and warfarin.  </a:t>
            </a:r>
          </a:p>
          <a:p>
            <a:pPr marL="857250" lvl="2" indent="-171450" defTabSz="685800">
              <a:spcBef>
                <a:spcPts val="375"/>
              </a:spcBef>
            </a:pPr>
            <a:r>
              <a:rPr lang="en-GB" sz="2400" dirty="0" err="1">
                <a:solidFill>
                  <a:prstClr val="black"/>
                </a:solidFill>
              </a:rPr>
              <a:t>Edoxaban</a:t>
            </a:r>
            <a:r>
              <a:rPr lang="en-GB" sz="2400" dirty="0">
                <a:solidFill>
                  <a:prstClr val="black"/>
                </a:solidFill>
              </a:rPr>
              <a:t> DOAC of choice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GB" dirty="0">
                <a:solidFill>
                  <a:prstClr val="black"/>
                </a:solidFill>
              </a:rPr>
              <a:t>Prior to anticoagulation commencing should be on </a:t>
            </a:r>
            <a:r>
              <a:rPr lang="en-GB" dirty="0" err="1">
                <a:solidFill>
                  <a:prstClr val="black"/>
                </a:solidFill>
              </a:rPr>
              <a:t>clopidogrel</a:t>
            </a:r>
            <a:r>
              <a:rPr lang="en-GB" dirty="0">
                <a:solidFill>
                  <a:prstClr val="black"/>
                </a:solidFill>
              </a:rPr>
              <a:t> 75mg or aspirin 300mg.  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sz="2400" dirty="0">
                <a:solidFill>
                  <a:prstClr val="black"/>
                </a:solidFill>
              </a:rPr>
              <a:t>Cholesterol reduction</a:t>
            </a:r>
          </a:p>
          <a:p>
            <a:pPr marL="514350" lvl="1" indent="-171450" defTabSz="685800">
              <a:spcBef>
                <a:spcPts val="375"/>
              </a:spcBef>
            </a:pPr>
            <a:r>
              <a:rPr lang="en-GB" dirty="0">
                <a:solidFill>
                  <a:prstClr val="black"/>
                </a:solidFill>
              </a:rPr>
              <a:t>Usually with statin</a:t>
            </a:r>
          </a:p>
          <a:p>
            <a:pPr marL="857250" lvl="2" indent="-171450" defTabSz="685800">
              <a:spcBef>
                <a:spcPts val="375"/>
              </a:spcBef>
            </a:pPr>
            <a:r>
              <a:rPr lang="en-GB" sz="2400" dirty="0">
                <a:solidFill>
                  <a:prstClr val="black"/>
                </a:solidFill>
              </a:rPr>
              <a:t>Atorvastatin 40mg first choice</a:t>
            </a:r>
          </a:p>
          <a:p>
            <a:pPr marL="857250" lvl="2" indent="-171450" defTabSz="685800">
              <a:spcBef>
                <a:spcPts val="375"/>
              </a:spcBef>
            </a:pPr>
            <a:r>
              <a:rPr lang="en-GB" sz="2400" dirty="0">
                <a:solidFill>
                  <a:prstClr val="black"/>
                </a:solidFill>
              </a:rPr>
              <a:t>Nice guidance recommendation to initiate after 48 hours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sz="2400" dirty="0" err="1">
                <a:solidFill>
                  <a:prstClr val="black"/>
                </a:solidFill>
              </a:rPr>
              <a:t>Antiplatelets</a:t>
            </a:r>
            <a:r>
              <a:rPr lang="en-GB" sz="2400" dirty="0">
                <a:solidFill>
                  <a:prstClr val="black"/>
                </a:solidFill>
              </a:rPr>
              <a:t> – secondary prevention of stroke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sz="2400" dirty="0">
                <a:solidFill>
                  <a:prstClr val="black"/>
                </a:solidFill>
              </a:rPr>
              <a:t>  – for non AF patients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sz="2400" dirty="0" err="1">
                <a:solidFill>
                  <a:prstClr val="black"/>
                </a:solidFill>
              </a:rPr>
              <a:t>Clopidogrel</a:t>
            </a:r>
            <a:r>
              <a:rPr lang="en-GB" sz="2400" dirty="0">
                <a:solidFill>
                  <a:prstClr val="black"/>
                </a:solidFill>
              </a:rPr>
              <a:t> 75mg first choice</a:t>
            </a:r>
          </a:p>
          <a:p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1C0B73A8-108F-1440-EFDD-3CE4B33872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89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736F847-A498-4E23-8E96-9AEED7BC8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278" y="1122365"/>
            <a:ext cx="8003015" cy="2739952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HUTH Refer to Pharmacy Service </a:t>
            </a:r>
            <a:br>
              <a:rPr lang="en-GB" altLang="en-US" sz="4000" b="1" dirty="0">
                <a:solidFill>
                  <a:srgbClr val="0070C0"/>
                </a:solidFill>
                <a:latin typeface="+mn-lt"/>
              </a:rPr>
            </a:br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Discharge Medicines Service (DMS)</a:t>
            </a:r>
            <a:br>
              <a:rPr lang="en-GB" altLang="en-US" sz="4000" b="1" dirty="0">
                <a:solidFill>
                  <a:srgbClr val="0070C0"/>
                </a:solidFill>
                <a:latin typeface="+mn-lt"/>
              </a:rPr>
            </a:br>
            <a:br>
              <a:rPr lang="en-GB" altLang="en-US" b="1" dirty="0">
                <a:solidFill>
                  <a:srgbClr val="0070C0"/>
                </a:solidFill>
                <a:latin typeface="+mn-lt"/>
              </a:rPr>
            </a:br>
            <a:r>
              <a:rPr lang="en-GB" altLang="en-US" sz="3600" b="1" dirty="0">
                <a:solidFill>
                  <a:srgbClr val="0070C0"/>
                </a:solidFill>
                <a:latin typeface="+mn-lt"/>
              </a:rPr>
              <a:t>Hospital Process and Actions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A6CE9A9-E224-3DE0-C8B5-A9CA542BA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439" y="4323093"/>
            <a:ext cx="6858000" cy="1290923"/>
          </a:xfrm>
        </p:spPr>
        <p:txBody>
          <a:bodyPr/>
          <a:lstStyle/>
          <a:p>
            <a:r>
              <a:rPr lang="en-GB" altLang="en-US" sz="2400" dirty="0">
                <a:solidFill>
                  <a:srgbClr val="0070C0"/>
                </a:solidFill>
              </a:rPr>
              <a:t>Zara Brumby Principal Pharmacy Technician</a:t>
            </a:r>
          </a:p>
          <a:p>
            <a:r>
              <a:rPr lang="en-GB" altLang="en-US" sz="2400" dirty="0">
                <a:solidFill>
                  <a:srgbClr val="0070C0"/>
                </a:solidFill>
              </a:rPr>
              <a:t>Yvonne Holloway Principal Pharmacist Cardiology Lead and Medicines Optimisation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307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A82B10C4-1AF3-C2EB-D1EC-536B8AFDB4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76" y="403226"/>
            <a:ext cx="1439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833" y="497648"/>
            <a:ext cx="7126357" cy="4565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99384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2400" dirty="0"/>
              <a:t>Dipyridamole modified release 200mg bd alone or with aspirin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D48059B-6FF1-9D3D-241A-FE8FD8F390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3776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1982" y="365126"/>
            <a:ext cx="8411817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Complications of stroke - seizures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573834"/>
            <a:ext cx="9617765" cy="4351338"/>
          </a:xfrm>
        </p:spPr>
        <p:txBody>
          <a:bodyPr>
            <a:normAutofit/>
          </a:bodyPr>
          <a:lstStyle/>
          <a:p>
            <a:r>
              <a:rPr lang="en-GB" sz="2400" dirty="0"/>
              <a:t>50% of adult onset epilepsy is due to stroke</a:t>
            </a:r>
          </a:p>
          <a:p>
            <a:r>
              <a:rPr lang="en-GB" sz="2400" dirty="0"/>
              <a:t>Usually simple partial ± secondary  generalisation</a:t>
            </a:r>
          </a:p>
          <a:p>
            <a:r>
              <a:rPr lang="en-GB" sz="2400" u="sng" dirty="0"/>
              <a:t>Acute management</a:t>
            </a:r>
          </a:p>
          <a:p>
            <a:r>
              <a:rPr lang="en-GB" sz="2400" dirty="0"/>
              <a:t>Benzodiazepine prn e.g. lorazepam 4mg IV or diazepam 10mg emulsion IV or rectal</a:t>
            </a:r>
          </a:p>
          <a:p>
            <a:r>
              <a:rPr lang="en-GB" sz="2400" dirty="0"/>
              <a:t>Phenytoin 18-20mg/kg IV over 1 hour if </a:t>
            </a:r>
            <a:r>
              <a:rPr lang="en-GB" sz="2400" dirty="0" err="1"/>
              <a:t>benzodiazapines</a:t>
            </a:r>
            <a:r>
              <a:rPr lang="en-GB" sz="2400" dirty="0"/>
              <a:t> fail</a:t>
            </a:r>
          </a:p>
          <a:p>
            <a:r>
              <a:rPr lang="en-GB" sz="2400" u="sng" dirty="0"/>
              <a:t>Long term management</a:t>
            </a:r>
          </a:p>
          <a:p>
            <a:r>
              <a:rPr lang="en-GB" sz="2400" dirty="0"/>
              <a:t>Sodium valproate 300mg </a:t>
            </a:r>
            <a:r>
              <a:rPr lang="en-GB" sz="2400" dirty="0" err="1"/>
              <a:t>bd</a:t>
            </a:r>
            <a:r>
              <a:rPr lang="en-GB" sz="2400" dirty="0"/>
              <a:t> initially (as </a:t>
            </a:r>
            <a:r>
              <a:rPr lang="en-GB" sz="2400" dirty="0" err="1"/>
              <a:t>chrono</a:t>
            </a:r>
            <a:r>
              <a:rPr lang="en-GB" sz="2400" dirty="0"/>
              <a:t>)</a:t>
            </a:r>
          </a:p>
          <a:p>
            <a:r>
              <a:rPr lang="en-GB" sz="2400" dirty="0"/>
              <a:t>Or </a:t>
            </a:r>
            <a:r>
              <a:rPr lang="en-GB" sz="2400" dirty="0" err="1"/>
              <a:t>Levetiracetam</a:t>
            </a:r>
            <a:r>
              <a:rPr lang="en-GB" sz="2400" dirty="0"/>
              <a:t> 500mg </a:t>
            </a:r>
            <a:r>
              <a:rPr lang="en-GB" sz="2400" dirty="0" err="1"/>
              <a:t>bd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D01B2EF6-8775-AD14-5EA3-F65A9FD605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299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20417" y="1534077"/>
            <a:ext cx="1032344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50% of adult onset epilepsy is due to stroke</a:t>
            </a:r>
          </a:p>
          <a:p>
            <a:r>
              <a:rPr lang="en-GB" dirty="0"/>
              <a:t>Usually simple partial ± secondary  generalisation</a:t>
            </a:r>
          </a:p>
          <a:p>
            <a:r>
              <a:rPr lang="en-GB" dirty="0"/>
              <a:t>Acute management</a:t>
            </a:r>
          </a:p>
          <a:p>
            <a:pPr lvl="1"/>
            <a:r>
              <a:rPr lang="en-GB" dirty="0"/>
              <a:t>Benzodiazepine prn e.g. lorazepam 4mg IV or diazepam 10mg emulsion IV or rectal</a:t>
            </a:r>
          </a:p>
          <a:p>
            <a:pPr lvl="1"/>
            <a:r>
              <a:rPr lang="en-GB" dirty="0"/>
              <a:t>Phenytoin 18-20mg/kg IV over 1 hour if </a:t>
            </a:r>
            <a:r>
              <a:rPr lang="en-GB" dirty="0" err="1"/>
              <a:t>benzodiazapines</a:t>
            </a:r>
            <a:r>
              <a:rPr lang="en-GB" dirty="0"/>
              <a:t> fail</a:t>
            </a:r>
          </a:p>
          <a:p>
            <a:r>
              <a:rPr lang="en-GB" dirty="0"/>
              <a:t>Long term management</a:t>
            </a:r>
          </a:p>
          <a:p>
            <a:pPr lvl="1"/>
            <a:r>
              <a:rPr lang="en-GB" dirty="0"/>
              <a:t>Sodium valproate 300mg </a:t>
            </a:r>
            <a:r>
              <a:rPr lang="en-GB" dirty="0" err="1"/>
              <a:t>bd</a:t>
            </a:r>
            <a:r>
              <a:rPr lang="en-GB" dirty="0"/>
              <a:t> initially (as </a:t>
            </a:r>
            <a:r>
              <a:rPr lang="en-GB" dirty="0" err="1"/>
              <a:t>chrono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Or </a:t>
            </a:r>
            <a:r>
              <a:rPr lang="en-GB" dirty="0" err="1"/>
              <a:t>Levetiracetam</a:t>
            </a:r>
            <a:r>
              <a:rPr lang="en-GB" dirty="0"/>
              <a:t> 500mg </a:t>
            </a:r>
            <a:r>
              <a:rPr lang="en-GB" dirty="0" err="1"/>
              <a:t>bd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94610A2F-003A-2B23-8176-CA8D07032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565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687" y="1099036"/>
            <a:ext cx="104594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FOR ALL ANTICOAGULANTS</a:t>
            </a:r>
          </a:p>
          <a:p>
            <a:r>
              <a:rPr lang="en-GB" sz="2400" dirty="0"/>
              <a:t>The patient should be counselled on:</a:t>
            </a:r>
          </a:p>
          <a:p>
            <a:r>
              <a:rPr lang="en-GB" sz="2400" dirty="0"/>
              <a:t>- Indication of the prescribed anticoagulant, the planned length of treatment and the</a:t>
            </a:r>
          </a:p>
          <a:p>
            <a:r>
              <a:rPr lang="en-GB" sz="2400" dirty="0"/>
              <a:t>importance of stopping at the right time, if applicable</a:t>
            </a:r>
          </a:p>
          <a:p>
            <a:r>
              <a:rPr lang="en-GB" sz="2400" dirty="0"/>
              <a:t>- The prescribed dose</a:t>
            </a:r>
          </a:p>
          <a:p>
            <a:r>
              <a:rPr lang="en-GB" sz="2400" dirty="0"/>
              <a:t>- The frequency (every day at the same time or times)</a:t>
            </a:r>
          </a:p>
          <a:p>
            <a:r>
              <a:rPr lang="en-GB" sz="2400" dirty="0"/>
              <a:t>- The signs/symptoms of overdose/side effects: bleeding, stomach disturbances…</a:t>
            </a:r>
          </a:p>
          <a:p>
            <a:r>
              <a:rPr lang="en-GB" sz="2400" dirty="0"/>
              <a:t>- What to do if they notice any bleeding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Possible interactions with food or other medicines, including herbal products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The patient should always inform their GP or pharmacist that they are taking</a:t>
            </a:r>
          </a:p>
          <a:p>
            <a:r>
              <a:rPr lang="en-GB" sz="2400" dirty="0"/>
              <a:t>    anticoagulants if any new medication is started, including herbal and OTC and show the alert card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3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AE000C5E-2041-8B7D-13B4-0FBE669363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7" y="40398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989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42134"/>
            <a:ext cx="107802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- </a:t>
            </a:r>
            <a:r>
              <a:rPr lang="en-GB" sz="2400" dirty="0"/>
              <a:t>- Analgesics of preference: paracetamol or co-</a:t>
            </a:r>
            <a:r>
              <a:rPr lang="en-GB" sz="2400" dirty="0" err="1"/>
              <a:t>codamol</a:t>
            </a:r>
            <a:endParaRPr lang="en-GB" sz="2400" dirty="0"/>
          </a:p>
          <a:p>
            <a:r>
              <a:rPr lang="en-GB" sz="2400" dirty="0"/>
              <a:t>- Possible increased risk of bleeding when anticoagulants given with NSAIDs: ideally avoid</a:t>
            </a:r>
          </a:p>
          <a:p>
            <a:r>
              <a:rPr lang="en-GB" sz="2400" dirty="0"/>
              <a:t>- The risks and benefits of anticoagulation, including lifestyle and diet</a:t>
            </a:r>
          </a:p>
          <a:p>
            <a:r>
              <a:rPr lang="en-GB" sz="2400" dirty="0"/>
              <a:t>- Discuss treatments in pregnancy &amp; breastfeeding (if applicable)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The importance of a regular diet and alcohol consumption (as general advice)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FOR ANTIEPLEPTICS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Valproate counselling in females of child bearing potential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3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C87EF036-A1CD-37EA-9D16-D40CDDA1D0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7873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F26F-BFFA-099A-C18C-02FFC29B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5386"/>
            <a:ext cx="10515600" cy="1325563"/>
          </a:xfrm>
        </p:spPr>
        <p:txBody>
          <a:bodyPr/>
          <a:lstStyle/>
          <a:p>
            <a:pPr algn="ctr"/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UPDATE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Obstructive Pulmonary Disease consultation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77A0-C4DF-D465-019D-88AF0E80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3508"/>
            <a:ext cx="10515600" cy="1940443"/>
          </a:xfrm>
        </p:spPr>
        <p:txBody>
          <a:bodyPr/>
          <a:lstStyle/>
          <a:p>
            <a:pPr marL="0" marR="57785" lvl="0" indent="0" algn="ctr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/>
              <a:t>Anne Cracknell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F7ADEDF-79A4-41C3-C515-9C5C78D1C9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" y="309705"/>
            <a:ext cx="1462432" cy="6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"/>
    </mc:Choice>
    <mc:Fallback xmlns="">
      <p:transition spd="slow" advTm="147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55" t="12102" r="13472" b="14934"/>
          <a:stretch/>
        </p:blipFill>
        <p:spPr>
          <a:xfrm>
            <a:off x="216131" y="84667"/>
            <a:ext cx="11544265" cy="66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63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95" t="22406" r="13540" b="4839"/>
          <a:stretch/>
        </p:blipFill>
        <p:spPr>
          <a:xfrm>
            <a:off x="171334" y="66502"/>
            <a:ext cx="11823931" cy="66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71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366" y="365126"/>
            <a:ext cx="8640418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Chronic Obstructive Pulmonary Disease (COPD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600200"/>
            <a:ext cx="10648955" cy="4084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Condition which affects the lungs and causes breathing difficulties including emphysema and chronic bronchitis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Majority (between 70% and 80% of cases) caused by smoking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Breathing problems get gradually worse over time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Symptoms include breathlessness, persistent chesty cough with phlegm, frequent chest infections and wheeze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Management is multifactorial, lifestyle changes, pharmacological management, patient education 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D8AF8D0-E841-A64E-16CF-697F0D009C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4" y="365126"/>
            <a:ext cx="7179365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COPD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3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Newly diagnosed , mild to moderate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COPD management plan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https://www.blf.org.uk/sites/default/files/COPD%20self%20management%20plan_May22_C%2BC_DIGITAL_LIVE.pdf</a:t>
            </a:r>
          </a:p>
        </p:txBody>
      </p:sp>
      <p:pic>
        <p:nvPicPr>
          <p:cNvPr id="5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CCA8BB42-F5FF-DF31-26FB-B98A3E6090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688D8A0-6C06-D9D8-1C48-2CFCC4AA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71" y="475457"/>
            <a:ext cx="7148513" cy="633413"/>
          </a:xfrm>
        </p:spPr>
        <p:txBody>
          <a:bodyPr/>
          <a:lstStyle/>
          <a:p>
            <a:pPr algn="ctr" eaLnBrk="1" hangingPunct="1"/>
            <a:r>
              <a:rPr lang="en-GB" altLang="en-US" sz="3200" b="1" u="sng" dirty="0">
                <a:solidFill>
                  <a:srgbClr val="000000"/>
                </a:solidFill>
              </a:rPr>
              <a:t>HUTH Refer to Pharmacy Service </a:t>
            </a:r>
            <a:endParaRPr lang="en-US" altLang="en-US" sz="3200" b="1" u="sng" dirty="0"/>
          </a:p>
        </p:txBody>
      </p:sp>
      <p:pic>
        <p:nvPicPr>
          <p:cNvPr id="4099" name="Picture 4" descr="Image result for Pharmacy lots of tablets cartons">
            <a:extLst>
              <a:ext uri="{FF2B5EF4-FFF2-40B4-BE49-F238E27FC236}">
                <a16:creationId xmlns:a16="http://schemas.microsoft.com/office/drawing/2014/main" id="{85F1A70E-C9D3-D8F9-E0C9-523448DEB8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1164" y="1620838"/>
            <a:ext cx="4402705" cy="4419600"/>
          </a:xfrm>
        </p:spPr>
      </p:pic>
      <p:sp>
        <p:nvSpPr>
          <p:cNvPr id="4100" name="TextBox 2">
            <a:extLst>
              <a:ext uri="{FF2B5EF4-FFF2-40B4-BE49-F238E27FC236}">
                <a16:creationId xmlns:a16="http://schemas.microsoft.com/office/drawing/2014/main" id="{0CE6E684-3EB4-DEF9-6FC9-738C1BA8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441" y="1430338"/>
            <a:ext cx="49768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Medicines are the most common intervention used in the NHS and a vital part of delivering modern healthcare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Discharges from hospital is associated with increased risk of avoidable medication related harm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Evidence suggests that when patients move from one care setting to another 30% -70% of patients has an error or unintentional change to their medicines 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This is largely owing to delays in communications between care providers 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4101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E96665DE-8BF1-004F-B717-67A3086BD9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8" y="475457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842" y="365126"/>
            <a:ext cx="7735957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Inhaler Technique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each of the patient’s devices assess their inhaler technique</a:t>
            </a:r>
          </a:p>
          <a:p>
            <a:r>
              <a:rPr lang="en-GB" dirty="0"/>
              <a:t>Either via their own inhalers (if appropriate) or placebo inhalers issued to the community pharmacy</a:t>
            </a:r>
          </a:p>
          <a:p>
            <a:r>
              <a:rPr lang="en-GB" dirty="0"/>
              <a:t>Assess spacer technique if appropriate</a:t>
            </a:r>
          </a:p>
          <a:p>
            <a:pPr marL="0" indent="0">
              <a:buNone/>
            </a:pPr>
            <a:r>
              <a:rPr lang="en-GB" dirty="0"/>
              <a:t>- General maintenance of spacers i.e. cleaning/replacement</a:t>
            </a:r>
          </a:p>
          <a:p>
            <a:r>
              <a:rPr lang="en-GB" dirty="0"/>
              <a:t>Use this information to determine if current devices are suitable and consider alternative delivery systems if appropriate i.e. switch from </a:t>
            </a:r>
            <a:r>
              <a:rPr lang="en-GB" dirty="0" err="1"/>
              <a:t>pMDI</a:t>
            </a:r>
            <a:r>
              <a:rPr lang="en-GB" dirty="0"/>
              <a:t> to DPI – also helps towards the ‘net zero’ plan</a:t>
            </a:r>
          </a:p>
          <a:p>
            <a:r>
              <a:rPr lang="en-GB" dirty="0"/>
              <a:t>Direct patients towards the </a:t>
            </a:r>
            <a:r>
              <a:rPr lang="en-GB" dirty="0" err="1">
                <a:hlinkClick r:id="rId2"/>
              </a:rPr>
              <a:t>RightBreathe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App or website for further information</a:t>
            </a:r>
          </a:p>
        </p:txBody>
      </p:sp>
      <p:pic>
        <p:nvPicPr>
          <p:cNvPr id="3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4FB2A562-BD8E-7F43-0401-E717F19334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504" y="365126"/>
            <a:ext cx="8279296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Smoking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The most important aspect of symptom control is the patients smoking status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Engage in discussion about cessation, pharmacotherapy and nicotine replacement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Offer replacement or direct patients to these services where possible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400" dirty="0" err="1"/>
              <a:t>SmokeFree</a:t>
            </a:r>
            <a:r>
              <a:rPr lang="en-GB" sz="2400" dirty="0"/>
              <a:t> Hull – changegrowlive.org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400" dirty="0" err="1"/>
              <a:t>YOURhealth</a:t>
            </a:r>
            <a:r>
              <a:rPr lang="en-GB" sz="2400" dirty="0"/>
              <a:t> Prevention and Lifestyle Services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C138DB0B-CCC2-70A5-EB29-B1C5B7A815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48" y="365126"/>
            <a:ext cx="7709452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Vaccination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8" y="144131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Influenza vaccination status – recommendation for annual jab, discuss benefits with patient if not already receiving</a:t>
            </a:r>
          </a:p>
          <a:p>
            <a:pPr>
              <a:lnSpc>
                <a:spcPct val="150000"/>
              </a:lnSpc>
            </a:pPr>
            <a:r>
              <a:rPr lang="en-GB" sz="2400" dirty="0" err="1"/>
              <a:t>Covid</a:t>
            </a:r>
            <a:r>
              <a:rPr lang="en-GB" sz="2400" dirty="0"/>
              <a:t> vaccination status – as above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Offer vaccines in the pharmacy if allows (trained staff/stock etc.)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Pneumococcal vaccine – has shown to be beneficial in patients over 65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Encouragement to take up vaccines without making the patients feel forced to take them up is key</a:t>
            </a:r>
          </a:p>
        </p:txBody>
      </p:sp>
      <p:pic>
        <p:nvPicPr>
          <p:cNvPr id="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BD53A270-5310-8FE8-C7DB-9E31D146506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648"/>
            <a:ext cx="1295400" cy="6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41308CE-B48D-6866-6CA4-87AA6604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5" y="2010085"/>
            <a:ext cx="10071652" cy="944562"/>
          </a:xfrm>
        </p:spPr>
        <p:txBody>
          <a:bodyPr/>
          <a:lstStyle/>
          <a:p>
            <a:pPr eaLnBrk="1" hangingPunct="1"/>
            <a:r>
              <a:rPr lang="en-GB" altLang="en-US" sz="4400" b="1" dirty="0">
                <a:solidFill>
                  <a:schemeClr val="accent5"/>
                </a:solidFill>
                <a:latin typeface="+mn-lt"/>
              </a:rPr>
              <a:t>Discharge Medicines Service (DMS) </a:t>
            </a:r>
            <a:br>
              <a:rPr lang="en-GB" altLang="en-US" sz="4400" b="1" dirty="0">
                <a:solidFill>
                  <a:schemeClr val="accent5"/>
                </a:solidFill>
                <a:latin typeface="+mn-lt"/>
              </a:rPr>
            </a:br>
            <a:r>
              <a:rPr lang="en-GB" altLang="en-US" sz="4400" b="1" dirty="0">
                <a:solidFill>
                  <a:schemeClr val="accent5"/>
                </a:solidFill>
                <a:latin typeface="+mn-lt"/>
              </a:rPr>
              <a:t>Format of the Discharge Letter (IDL)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D0FEBA90-EBBC-DAE7-250E-3457E7C6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2" y="3429000"/>
            <a:ext cx="8746435" cy="1974435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Yvonne Holloway (HUTH Senior Principal Pharmacist Medicines Optimisation and Cardiology Lead)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800" dirty="0"/>
              <a:t>Sue Belsham (HUTH Principal Pharmacy Technician)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076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5946E87A-E70B-6B25-3546-763EFE4A0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60" y="446432"/>
            <a:ext cx="14398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"/>
    </mc:Choice>
    <mc:Fallback xmlns="">
      <p:transition spd="slow" advTm="269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6FF4819-C4DC-FC53-3909-092F1DF4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5913"/>
            <a:ext cx="8229600" cy="665162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accent5"/>
                </a:solidFill>
                <a:latin typeface="+mn-lt"/>
              </a:rPr>
              <a:t>Immediate Discharge Letter(IDL)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EBE5-030A-919B-5A25-BE413B4A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351" y="1035050"/>
            <a:ext cx="8229600" cy="5565775"/>
          </a:xfrm>
        </p:spPr>
        <p:txBody>
          <a:bodyPr/>
          <a:lstStyle/>
          <a:p>
            <a:pPr>
              <a:defRPr/>
            </a:pPr>
            <a:r>
              <a:rPr lang="en-US" sz="1600" b="1" u="sng" dirty="0"/>
              <a:t>Key headings:</a:t>
            </a:r>
          </a:p>
          <a:p>
            <a:pPr lvl="1">
              <a:defRPr/>
            </a:pPr>
            <a:r>
              <a:rPr lang="en-US" sz="1600" b="1" dirty="0"/>
              <a:t>Presenting complaint/reason for admission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Chest pain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Shortness of breath</a:t>
            </a:r>
            <a:endParaRPr lang="en-US" sz="1400" dirty="0"/>
          </a:p>
          <a:p>
            <a:pPr lvl="1">
              <a:defRPr/>
            </a:pPr>
            <a:r>
              <a:rPr lang="en-US" sz="1600" b="1" dirty="0"/>
              <a:t>Diagnosis at discharge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Inferior STEMI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New onset AF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Exacerbation of COPD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Pulmonary embolism</a:t>
            </a:r>
            <a:endParaRPr lang="en-US" sz="1400" dirty="0"/>
          </a:p>
          <a:p>
            <a:pPr lvl="1">
              <a:defRPr/>
            </a:pPr>
            <a:r>
              <a:rPr lang="en-US" sz="1600" b="1" dirty="0"/>
              <a:t>Secondary diagnosis – past medical history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HTN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Type 2 diabetes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Hyperlipidaemia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Glaucoma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Prostate cancer </a:t>
            </a:r>
            <a:endParaRPr lang="en-US" sz="1400" dirty="0"/>
          </a:p>
          <a:p>
            <a:pPr lvl="1">
              <a:defRPr/>
            </a:pPr>
            <a:r>
              <a:rPr lang="en-US" sz="1600" b="1" dirty="0"/>
              <a:t>Significant operations/procedures and treatments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PPCI to LAD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CTPA to confirm diagnosis of PE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3 days of IV antibiotics and switched to oral </a:t>
            </a:r>
            <a:endParaRPr lang="en-US" sz="1600" dirty="0"/>
          </a:p>
          <a:p>
            <a:pPr marL="342900" lvl="1" indent="0"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4100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238A0B79-7EE8-BB89-4BAC-B82F458BE1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0" y="257175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"/>
    </mc:Choice>
    <mc:Fallback xmlns="">
      <p:transition spd="slow" advTm="132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8D519FE-8D34-DBBD-DA99-A52FBFD4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5913"/>
            <a:ext cx="8229600" cy="665162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accent5"/>
                </a:solidFill>
                <a:latin typeface="+mn-lt"/>
              </a:rPr>
              <a:t>Immediate Discharge Letter(IDL)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FF99-26C6-38A3-83B4-FDDDD786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835026"/>
            <a:ext cx="8905461" cy="5565775"/>
          </a:xfrm>
        </p:spPr>
        <p:txBody>
          <a:bodyPr/>
          <a:lstStyle/>
          <a:p>
            <a:pPr>
              <a:defRPr/>
            </a:pPr>
            <a:r>
              <a:rPr lang="en-US" sz="2400" b="1" u="sng" dirty="0"/>
              <a:t>Key headings:</a:t>
            </a:r>
          </a:p>
          <a:p>
            <a:pPr lvl="1">
              <a:defRPr/>
            </a:pPr>
            <a:r>
              <a:rPr lang="en-US" sz="1600" b="1" dirty="0"/>
              <a:t>Post operative complications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Nil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Hyperglycaemia post procedure  – treated with sliding scale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Post operative hypotension – treated with fluids </a:t>
            </a:r>
            <a:endParaRPr lang="en-US" sz="1400" dirty="0"/>
          </a:p>
          <a:p>
            <a:pPr lvl="1">
              <a:defRPr/>
            </a:pPr>
            <a:r>
              <a:rPr lang="en-US" sz="1600" b="1" dirty="0"/>
              <a:t>Relevant results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blood results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chest x-ray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ECHO report</a:t>
            </a:r>
          </a:p>
          <a:p>
            <a:pPr lvl="1">
              <a:defRPr/>
            </a:pPr>
            <a:r>
              <a:rPr lang="en-US" sz="1600" b="1" dirty="0"/>
              <a:t>Actions to be completed by GP 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Please monitor patients U&amp;E’s in 2 weeks</a:t>
            </a:r>
          </a:p>
          <a:p>
            <a:pPr lvl="2">
              <a:defRPr/>
            </a:pPr>
            <a:r>
              <a:rPr lang="en-US" sz="1400" dirty="0">
                <a:solidFill>
                  <a:srgbClr val="FF0000"/>
                </a:solidFill>
              </a:rPr>
              <a:t>Please perform full lipid profile in 6 weeks </a:t>
            </a:r>
          </a:p>
          <a:p>
            <a:pPr lvl="1">
              <a:defRPr/>
            </a:pPr>
            <a:r>
              <a:rPr lang="en-US" sz="1600" b="1" dirty="0"/>
              <a:t>Actions to be completed by the secondary care provider - follow up outpatient appointment, further procedures or investigations</a:t>
            </a:r>
          </a:p>
          <a:p>
            <a:pPr lvl="2">
              <a:defRPr/>
            </a:pPr>
            <a:r>
              <a:rPr lang="en-US" dirty="0">
                <a:solidFill>
                  <a:srgbClr val="FF0000"/>
                </a:solidFill>
              </a:rPr>
              <a:t>Follow up in cardiology clinic in 3 months </a:t>
            </a:r>
            <a:endParaRPr lang="en-US" dirty="0"/>
          </a:p>
          <a:p>
            <a:pPr lvl="1">
              <a:defRPr/>
            </a:pPr>
            <a:r>
              <a:rPr lang="en-US" sz="1600" b="1" dirty="0"/>
              <a:t>Clinical narrative/findings </a:t>
            </a:r>
          </a:p>
          <a:p>
            <a:pPr lvl="2">
              <a:defRPr/>
            </a:pPr>
            <a:r>
              <a:rPr lang="en-US" dirty="0">
                <a:solidFill>
                  <a:srgbClr val="FF0000"/>
                </a:solidFill>
              </a:rPr>
              <a:t>Summary of what has happened during admission and the outcomes</a:t>
            </a:r>
            <a:endParaRPr lang="en-US" dirty="0"/>
          </a:p>
          <a:p>
            <a:pPr lvl="1">
              <a:defRPr/>
            </a:pPr>
            <a:r>
              <a:rPr lang="en-US" sz="1600" b="1" dirty="0"/>
              <a:t>Allergies </a:t>
            </a:r>
          </a:p>
          <a:p>
            <a:pPr lvl="1">
              <a:defRPr/>
            </a:pPr>
            <a:r>
              <a:rPr lang="en-US" sz="1600" b="1" dirty="0"/>
              <a:t>Active Alerts – medicine trials </a:t>
            </a:r>
          </a:p>
          <a:p>
            <a:pPr lvl="1">
              <a:defRPr/>
            </a:pPr>
            <a:r>
              <a:rPr lang="en-US" sz="1600" b="1" dirty="0"/>
              <a:t>AKI, RESPECT, Weight</a:t>
            </a:r>
          </a:p>
          <a:p>
            <a:pPr marL="342900" lvl="1" indent="0">
              <a:buNone/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5124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0DF86F04-B06F-09F0-3786-A8B23A243D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0" y="261938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"/>
    </mc:Choice>
    <mc:Fallback xmlns="">
      <p:transition spd="slow" advTm="315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13EE55-8EA7-3216-AEF6-E5FE8BFF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471487"/>
          </a:xfrm>
        </p:spPr>
        <p:txBody>
          <a:bodyPr/>
          <a:lstStyle/>
          <a:p>
            <a:pPr algn="ctr"/>
            <a:br>
              <a:rPr lang="en-US" altLang="en-US" sz="3600" b="1" dirty="0">
                <a:solidFill>
                  <a:schemeClr val="accent5"/>
                </a:solidFill>
                <a:latin typeface="+mn-lt"/>
              </a:rPr>
            </a:br>
            <a:r>
              <a:rPr lang="en-US" altLang="en-US" sz="3600" b="1" dirty="0">
                <a:solidFill>
                  <a:schemeClr val="accent5"/>
                </a:solidFill>
                <a:latin typeface="+mn-lt"/>
              </a:rPr>
              <a:t>Immediate Discharge Letter(IDL)</a:t>
            </a:r>
            <a:endParaRPr lang="en-US" altLang="en-US" sz="36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EF4F6BF-A2BB-F1ED-52A6-67087475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68" y="979487"/>
            <a:ext cx="10429461" cy="51450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u="sng" dirty="0"/>
              <a:t>Key headings:</a:t>
            </a:r>
          </a:p>
          <a:p>
            <a:pPr marL="0" indent="0">
              <a:buNone/>
            </a:pPr>
            <a:r>
              <a:rPr lang="en-US" altLang="en-US" sz="2400" dirty="0"/>
              <a:t>Prescription is split into sections:</a:t>
            </a:r>
            <a:endParaRPr lang="en-US" altLang="en-US" sz="2000" dirty="0"/>
          </a:p>
          <a:p>
            <a:pPr lvl="1"/>
            <a:r>
              <a:rPr lang="en-US" altLang="en-US" sz="2000" b="1" dirty="0"/>
              <a:t>Newly Prescribed Prescription </a:t>
            </a:r>
          </a:p>
          <a:p>
            <a:pPr lvl="2"/>
            <a:r>
              <a:rPr lang="en-US" altLang="en-US" sz="1700" dirty="0">
                <a:solidFill>
                  <a:srgbClr val="FF0000"/>
                </a:solidFill>
              </a:rPr>
              <a:t>started during admission</a:t>
            </a:r>
            <a:endParaRPr lang="en-US" altLang="en-US" sz="2000" dirty="0"/>
          </a:p>
          <a:p>
            <a:pPr lvl="1"/>
            <a:r>
              <a:rPr lang="en-US" altLang="en-US" sz="2000" b="1" dirty="0"/>
              <a:t>Modified Prescription </a:t>
            </a:r>
            <a:endParaRPr lang="en-US" altLang="en-US" sz="2000" dirty="0"/>
          </a:p>
          <a:p>
            <a:pPr lvl="2"/>
            <a:r>
              <a:rPr lang="en-US" altLang="en-US" sz="1700" dirty="0">
                <a:solidFill>
                  <a:srgbClr val="FF0000"/>
                </a:solidFill>
              </a:rPr>
              <a:t>dose, frequency, form changed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r>
              <a:rPr lang="en-US" altLang="en-US" sz="2000" b="1" dirty="0"/>
              <a:t>Stopped Medication </a:t>
            </a:r>
          </a:p>
          <a:p>
            <a:pPr lvl="2"/>
            <a:r>
              <a:rPr lang="en-US" altLang="en-US" sz="1700" dirty="0">
                <a:solidFill>
                  <a:srgbClr val="FF0000"/>
                </a:solidFill>
              </a:rPr>
              <a:t>discontinued, withheld, formulary substitution</a:t>
            </a:r>
            <a:endParaRPr lang="en-US" altLang="en-US" sz="2000" dirty="0"/>
          </a:p>
          <a:p>
            <a:pPr lvl="1"/>
            <a:r>
              <a:rPr lang="en-US" altLang="en-US" sz="2000" b="1" dirty="0"/>
              <a:t>Unchanged Medication </a:t>
            </a:r>
            <a:endParaRPr lang="en-US" altLang="en-US" sz="2000" dirty="0"/>
          </a:p>
          <a:p>
            <a:pPr lvl="2"/>
            <a:r>
              <a:rPr lang="en-US" altLang="en-US" sz="1700" dirty="0">
                <a:solidFill>
                  <a:srgbClr val="FF0000"/>
                </a:solidFill>
              </a:rPr>
              <a:t>pre-admission mediations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r>
              <a:rPr lang="en-US" altLang="en-US" sz="2000" b="1" dirty="0"/>
              <a:t>Clinically verified by </a:t>
            </a:r>
          </a:p>
          <a:p>
            <a:pPr lvl="2"/>
            <a:r>
              <a:rPr lang="en-US" altLang="en-US" sz="1700" dirty="0"/>
              <a:t>The column by each medication will contain the pharmacists name </a:t>
            </a:r>
          </a:p>
          <a:p>
            <a:pPr lvl="2"/>
            <a:r>
              <a:rPr lang="en-US" altLang="en-US" sz="1700" dirty="0"/>
              <a:t>Left hand box at the bottom of the page </a:t>
            </a:r>
          </a:p>
          <a:p>
            <a:pPr lvl="3"/>
            <a:r>
              <a:rPr lang="en-US" altLang="en-US" sz="1500" dirty="0">
                <a:solidFill>
                  <a:srgbClr val="FF0000"/>
                </a:solidFill>
              </a:rPr>
              <a:t>Pharmacist has clinically screened against the patient inpatient prescription chart </a:t>
            </a:r>
          </a:p>
          <a:p>
            <a:pPr lvl="2"/>
            <a:r>
              <a:rPr lang="en-US" altLang="en-US" sz="1700" dirty="0"/>
              <a:t>Not all discharges are clinically screened by a pharmacist </a:t>
            </a:r>
          </a:p>
          <a:p>
            <a:pPr lvl="3"/>
            <a:r>
              <a:rPr lang="en-US" altLang="en-US" sz="1500" dirty="0"/>
              <a:t>Out of hours, weekends – this process is sometimes bypassed </a:t>
            </a:r>
          </a:p>
        </p:txBody>
      </p:sp>
      <p:pic>
        <p:nvPicPr>
          <p:cNvPr id="6148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3F208733-D2DF-3AF4-07A3-844A339304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260350"/>
            <a:ext cx="14398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CAB964B-8147-824B-10DF-79FCFF34E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6000" b="1" dirty="0">
                <a:solidFill>
                  <a:schemeClr val="accent5"/>
                </a:solidFill>
                <a:latin typeface="+mn-lt"/>
              </a:rPr>
              <a:t>Questions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EBFB2407-A345-625D-77D0-16BA9E257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dirty="0"/>
          </a:p>
        </p:txBody>
      </p:sp>
      <p:pic>
        <p:nvPicPr>
          <p:cNvPr id="2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742ED872-0AC6-AE16-441C-90F7BF663E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5" y="403226"/>
            <a:ext cx="146243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"/>
    </mc:Choice>
    <mc:Fallback xmlns="">
      <p:transition spd="slow" advTm="3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C78E972-E725-CB14-E168-EA8CA38D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833" y="311547"/>
            <a:ext cx="7886700" cy="1081088"/>
          </a:xfrm>
        </p:spPr>
        <p:txBody>
          <a:bodyPr/>
          <a:lstStyle/>
          <a:p>
            <a:pPr algn="ctr" eaLnBrk="1" hangingPunct="1"/>
            <a:r>
              <a:rPr lang="en-GB" altLang="en-US" b="1" u="sng" dirty="0">
                <a:solidFill>
                  <a:srgbClr val="000000"/>
                </a:solidFill>
              </a:rPr>
              <a:t>HUTH Refer to Pharmacy Service</a:t>
            </a:r>
            <a:endParaRPr lang="en-GB" altLang="en-US" dirty="0"/>
          </a:p>
        </p:txBody>
      </p:sp>
      <p:sp>
        <p:nvSpPr>
          <p:cNvPr id="5123" name="TextBox 3">
            <a:extLst>
              <a:ext uri="{FF2B5EF4-FFF2-40B4-BE49-F238E27FC236}">
                <a16:creationId xmlns:a16="http://schemas.microsoft.com/office/drawing/2014/main" id="{3486777A-A671-F817-E23C-F1747D0C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122" y="1411288"/>
            <a:ext cx="63373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Community Pharmacy Humber and Hull University Teaching Hospitals NHS Trust are working in partnership with</a:t>
            </a:r>
          </a:p>
          <a:p>
            <a:pPr marL="0" indent="0" eaLnBrk="1" hangingPunct="1">
              <a:defRPr/>
            </a:pPr>
            <a:r>
              <a:rPr lang="en-GB" altLang="en-US" dirty="0"/>
              <a:t>      the HUTH Refer to Pharmacy Service </a:t>
            </a:r>
            <a:endParaRPr lang="en-GB" altLang="en-US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The project has been supported in the past by Yorkshire and Humber Academic Health Science Network (YHAHSN)</a:t>
            </a:r>
          </a:p>
          <a:p>
            <a:pPr marL="0" indent="0" eaLnBrk="1" hangingPunct="1">
              <a:defRPr/>
            </a:pPr>
            <a:endParaRPr lang="en-GB" altLang="en-US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Refer to Pharmacy Service designed to: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Improve communication around the transfer of medication and clinical information between </a:t>
            </a:r>
          </a:p>
          <a:p>
            <a:pPr marL="457200" lvl="1" indent="0" eaLnBrk="1" hangingPunct="1">
              <a:defRPr/>
            </a:pPr>
            <a:r>
              <a:rPr lang="en-GB" altLang="en-US" dirty="0">
                <a:latin typeface="+mn-lt"/>
              </a:rPr>
              <a:t>     care settings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Improve medication patient safety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Support Discharge Medicines Service (DMS)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Expand the HUTH service to further clinical areas 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+mn-lt"/>
              </a:rPr>
              <a:t>’business as usual’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+mn-lt"/>
            </a:endParaRPr>
          </a:p>
          <a:p>
            <a:pPr marL="457200" lvl="1" indent="0" eaLnBrk="1" hangingPunct="1">
              <a:defRPr/>
            </a:pPr>
            <a:endParaRPr lang="en-GB" altLang="en-US" dirty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dirty="0">
              <a:latin typeface="+mn-lt"/>
            </a:endParaRPr>
          </a:p>
          <a:p>
            <a:pPr marL="0" indent="0" eaLnBrk="1" hangingPunct="1">
              <a:defRPr/>
            </a:pPr>
            <a:endParaRPr lang="en-GB" altLang="en-US" dirty="0">
              <a:latin typeface="+mn-lt"/>
            </a:endParaRPr>
          </a:p>
          <a:p>
            <a:pPr marL="0" indent="0" eaLnBrk="1" hangingPunct="1">
              <a:defRPr/>
            </a:pPr>
            <a:endParaRPr lang="en-GB" altLang="en-US" dirty="0">
              <a:latin typeface="+mn-lt"/>
            </a:endParaRPr>
          </a:p>
          <a:p>
            <a:pPr marL="0" indent="0" eaLnBrk="1" hangingPunct="1">
              <a:defRPr/>
            </a:pPr>
            <a:endParaRPr lang="en-GB" altLang="en-US" dirty="0">
              <a:latin typeface="+mn-lt"/>
            </a:endParaRPr>
          </a:p>
          <a:p>
            <a:pPr marL="0" indent="0" eaLnBrk="1" hangingPunct="1">
              <a:defRPr/>
            </a:pPr>
            <a:endParaRPr lang="en-GB" altLang="en-US" dirty="0">
              <a:latin typeface="+mn-lt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58BC4F2D-CDFF-D127-05E1-10EF17E73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0324" y="1628776"/>
            <a:ext cx="3743049" cy="3529013"/>
          </a:xfrm>
        </p:spPr>
      </p:pic>
      <p:pic>
        <p:nvPicPr>
          <p:cNvPr id="8197" name="Content Placeholder 4" descr="http://psnc.org.uk/community-pharmacy-humber/wp-content/uploads/sites/22/2013/12/CPH-PO-Sidebar.jpg">
            <a:extLst>
              <a:ext uri="{FF2B5EF4-FFF2-40B4-BE49-F238E27FC236}">
                <a16:creationId xmlns:a16="http://schemas.microsoft.com/office/drawing/2014/main" id="{1EAD55BC-2780-C4A0-8845-4EF4E214672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4" y="292894"/>
            <a:ext cx="18113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PowerPoint 4x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S presentation 15 Nov 22  101122 modified and order changed with animation" id="{57524738-D499-49B4-990B-8C7E846780E3}" vid="{62B4B1A3-65A0-4D38-9356-095E3D1E0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DMS presentation 15 Nov 22  101122 modified and order changed with animation</Template>
  <TotalTime>305</TotalTime>
  <Words>6360</Words>
  <Application>Microsoft Office PowerPoint</Application>
  <PresentationFormat>Widescreen</PresentationFormat>
  <Paragraphs>902</Paragraphs>
  <Slides>87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Calibri Light</vt:lpstr>
      <vt:lpstr>UbuntuRegular</vt:lpstr>
      <vt:lpstr>Wingdings</vt:lpstr>
      <vt:lpstr>Standard PowerPoint 4x3</vt:lpstr>
      <vt:lpstr> Discharge Medicines Service (DMS) Event  15 November 2022  </vt:lpstr>
      <vt:lpstr>Agenda</vt:lpstr>
      <vt:lpstr>Introduction &amp; Background to DMS Evidence for Discharge Medicines Service</vt:lpstr>
      <vt:lpstr>NICE recommendations</vt:lpstr>
      <vt:lpstr>Background to event</vt:lpstr>
      <vt:lpstr>PowerPoint Presentation</vt:lpstr>
      <vt:lpstr>HUTH Refer to Pharmacy Service  Discharge Medicines Service (DMS)  Hospital Process and Actions</vt:lpstr>
      <vt:lpstr>HUTH Refer to Pharmacy Service </vt:lpstr>
      <vt:lpstr>HUTH Refer to Pharmacy Service</vt:lpstr>
      <vt:lpstr>Hospital Process – Identifying Patients </vt:lpstr>
      <vt:lpstr>Hospital Process – Identifying patients </vt:lpstr>
      <vt:lpstr>Hospital Process – Patient Consent  </vt:lpstr>
      <vt:lpstr>Hospital Process – Admission Notification</vt:lpstr>
      <vt:lpstr>Admission Notification </vt:lpstr>
      <vt:lpstr>Hospital Process - Discharges</vt:lpstr>
      <vt:lpstr>Hospital Process - Referral</vt:lpstr>
      <vt:lpstr>Questions</vt:lpstr>
      <vt:lpstr>Community Pharmacy DMS Stages 1, 2, 3  Use of PharmOutcomes  </vt:lpstr>
      <vt:lpstr>DMS Process: See handout</vt:lpstr>
      <vt:lpstr>Staff training</vt:lpstr>
      <vt:lpstr>Implementation and delivery</vt:lpstr>
      <vt:lpstr>How will I know I have a DMS referral?</vt:lpstr>
      <vt:lpstr>Stage 1 DMS Community Pharmacy</vt:lpstr>
      <vt:lpstr>Stage 1: Clinical check: pharmacist</vt:lpstr>
      <vt:lpstr>Med comparison/ discussion/ Rxs (TECH) </vt:lpstr>
      <vt:lpstr>Stage 2 DMS Community Pharmacy</vt:lpstr>
      <vt:lpstr>Stage 3 DMS Community Pharmacy</vt:lpstr>
      <vt:lpstr>Stage 3: Confidential discussion </vt:lpstr>
      <vt:lpstr>Stage 3: Confidential discussion continued </vt:lpstr>
      <vt:lpstr>Record keeping: Data Set </vt:lpstr>
      <vt:lpstr>Paper Record: DMS Stage 1 Worksheet </vt:lpstr>
      <vt:lpstr>Paper Record: DMS Stage 2 Worksheet </vt:lpstr>
      <vt:lpstr>Paper Record: DMS Stage 3 Worksheet </vt:lpstr>
      <vt:lpstr>Electronic data record: PharmOutcomes</vt:lpstr>
      <vt:lpstr>Referral into PharmOutcomes</vt:lpstr>
      <vt:lpstr> PharmOutcomes data recording</vt:lpstr>
      <vt:lpstr>PowerPoint Presentation</vt:lpstr>
      <vt:lpstr>Stage 1 PharmOutcomes DMS acceptance</vt:lpstr>
      <vt:lpstr>Pre DMS stage:</vt:lpstr>
      <vt:lpstr>Stage 1 PharmOutcomes data recording</vt:lpstr>
      <vt:lpstr>Stage 1 continued</vt:lpstr>
      <vt:lpstr>Stage 2 PharmOutcomes data recording</vt:lpstr>
      <vt:lpstr>Stage 2 PharmOutcomes data recording</vt:lpstr>
      <vt:lpstr>Stage 3 PharmOutcomes data recording</vt:lpstr>
      <vt:lpstr>Onward Referral</vt:lpstr>
      <vt:lpstr>PharmOutcomes support video</vt:lpstr>
      <vt:lpstr>Useful Resources</vt:lpstr>
      <vt:lpstr>Working together to support Cardiology and Cardiothoracic Patients</vt:lpstr>
      <vt:lpstr>Introduction </vt:lpstr>
      <vt:lpstr>Cardiovascular Referrals </vt:lpstr>
      <vt:lpstr>Why this clinical group of patients</vt:lpstr>
      <vt:lpstr>STEMI/NSTEMI </vt:lpstr>
      <vt:lpstr>STEMI/NSTEMI – standard drug regimes</vt:lpstr>
      <vt:lpstr>STEMI/NSTEMI – standard drug regimes</vt:lpstr>
      <vt:lpstr>STEMI/NSTEMI – standard drug regimes</vt:lpstr>
      <vt:lpstr>STEMI/NSTEMI – standard drug regimes</vt:lpstr>
      <vt:lpstr> STEMI/NSTEMI – TRIPLE THERAPY</vt:lpstr>
      <vt:lpstr>Key counselling points </vt:lpstr>
      <vt:lpstr>Key counselling points </vt:lpstr>
      <vt:lpstr>Key counselling points </vt:lpstr>
      <vt:lpstr>Key counselling points </vt:lpstr>
      <vt:lpstr>Key counselling points </vt:lpstr>
      <vt:lpstr>                Atrial Fibrillation (AF) </vt:lpstr>
      <vt:lpstr>Heart Failure (HF) </vt:lpstr>
      <vt:lpstr>Cardiothoracic Patients </vt:lpstr>
      <vt:lpstr>Questions</vt:lpstr>
      <vt:lpstr>CLINICAL UPDATE: Stroke and transient ischaemic attack (TIA)   Drug regimen Important counselling points </vt:lpstr>
      <vt:lpstr>Dual antiplatelet therapy (post stroke)-  carotid stenosis, carotid artery dissection</vt:lpstr>
      <vt:lpstr>Long term management of ischaemic stroke</vt:lpstr>
      <vt:lpstr>PowerPoint Presentation</vt:lpstr>
      <vt:lpstr>Complications of stroke - seizures</vt:lpstr>
      <vt:lpstr>PowerPoint Presentation</vt:lpstr>
      <vt:lpstr>PowerPoint Presentation</vt:lpstr>
      <vt:lpstr>PowerPoint Presentation</vt:lpstr>
      <vt:lpstr>CLINICAL UPDATE Chronic Obstructive Pulmonary Disease consultation   </vt:lpstr>
      <vt:lpstr>PowerPoint Presentation</vt:lpstr>
      <vt:lpstr>PowerPoint Presentation</vt:lpstr>
      <vt:lpstr>Chronic Obstructive Pulmonary Disease (COPD)</vt:lpstr>
      <vt:lpstr>COPD </vt:lpstr>
      <vt:lpstr>Inhaler Technique</vt:lpstr>
      <vt:lpstr>Smoking status</vt:lpstr>
      <vt:lpstr>Vaccination status</vt:lpstr>
      <vt:lpstr>Discharge Medicines Service (DMS)  Format of the Discharge Letter (IDL)</vt:lpstr>
      <vt:lpstr>Immediate Discharge Letter(IDL)</vt:lpstr>
      <vt:lpstr>Immediate Discharge Letter(IDL)</vt:lpstr>
      <vt:lpstr> Immediate Discharge Letter(IDL)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Discharge Medicines Service (DMS) Event  15 November 2022</dc:title>
  <dc:creator>Hayward, Caroline</dc:creator>
  <cp:lastModifiedBy>Hayward, Caroline</cp:lastModifiedBy>
  <cp:revision>34</cp:revision>
  <cp:lastPrinted>2022-11-15T14:27:04Z</cp:lastPrinted>
  <dcterms:created xsi:type="dcterms:W3CDTF">2022-11-15T12:23:32Z</dcterms:created>
  <dcterms:modified xsi:type="dcterms:W3CDTF">2022-11-16T12:22:07Z</dcterms:modified>
</cp:coreProperties>
</file>