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72" r:id="rId4"/>
    <p:sldId id="258" r:id="rId5"/>
    <p:sldId id="260" r:id="rId6"/>
    <p:sldId id="266" r:id="rId7"/>
    <p:sldId id="261" r:id="rId8"/>
    <p:sldId id="262" r:id="rId9"/>
    <p:sldId id="265" r:id="rId10"/>
    <p:sldId id="286" r:id="rId11"/>
    <p:sldId id="287" r:id="rId12"/>
    <p:sldId id="271" r:id="rId13"/>
    <p:sldId id="270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9" r:id="rId23"/>
    <p:sldId id="288" r:id="rId24"/>
    <p:sldId id="275" r:id="rId25"/>
    <p:sldId id="283" r:id="rId26"/>
    <p:sldId id="269" r:id="rId27"/>
    <p:sldId id="268" r:id="rId28"/>
    <p:sldId id="290" r:id="rId29"/>
    <p:sldId id="291" r:id="rId30"/>
    <p:sldId id="292" r:id="rId31"/>
    <p:sldId id="285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0000FF"/>
    <a:srgbClr val="0089E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67" autoAdjust="0"/>
  </p:normalViewPr>
  <p:slideViewPr>
    <p:cSldViewPr>
      <p:cViewPr>
        <p:scale>
          <a:sx n="85" d="100"/>
          <a:sy n="85" d="100"/>
        </p:scale>
        <p:origin x="-71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cat>
            <c:strRef>
              <c:f>Sheet1!$A$2:$A$5</c:f>
              <c:strCache>
                <c:ptCount val="4"/>
                <c:pt idx="0">
                  <c:v>GP</c:v>
                </c:pt>
                <c:pt idx="1">
                  <c:v>Pharmacy </c:v>
                </c:pt>
                <c:pt idx="2">
                  <c:v>Patient </c:v>
                </c:pt>
                <c:pt idx="3">
                  <c:v>Item stopped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0.10299999999999999</c:v>
                </c:pt>
                <c:pt idx="2">
                  <c:v>0.246</c:v>
                </c:pt>
                <c:pt idx="3">
                  <c:v>0.377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53B2A-C692-4BE4-A168-B1C86E39EA6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C00D33-4B68-4EAB-BC9B-4A5290B1182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LPC priorities 17/18</a:t>
          </a:r>
        </a:p>
      </dgm:t>
    </dgm:pt>
    <dgm:pt modelId="{D7917F0B-1B70-47B7-A672-B50F5AD5D2B7}" type="parTrans" cxnId="{04636F84-F918-4894-92EE-ACE37CFACA58}">
      <dgm:prSet/>
      <dgm:spPr/>
      <dgm:t>
        <a:bodyPr/>
        <a:lstStyle/>
        <a:p>
          <a:endParaRPr lang="en-US"/>
        </a:p>
      </dgm:t>
    </dgm:pt>
    <dgm:pt modelId="{A609CC24-1B46-4BA5-9748-E33C12E97646}" type="sibTrans" cxnId="{04636F84-F918-4894-92EE-ACE37CFACA58}">
      <dgm:prSet/>
      <dgm:spPr/>
      <dgm:t>
        <a:bodyPr/>
        <a:lstStyle/>
        <a:p>
          <a:endParaRPr lang="en-US"/>
        </a:p>
      </dgm:t>
    </dgm:pt>
    <dgm:pt modelId="{E0101BD5-FE28-4DEC-B0AE-CCAED5457561}">
      <dgm:prSet phldrT="[Text]"/>
      <dgm:spPr/>
      <dgm:t>
        <a:bodyPr/>
        <a:lstStyle/>
        <a:p>
          <a:r>
            <a:rPr lang="en-US" dirty="0"/>
            <a:t>Quality Points</a:t>
          </a:r>
        </a:p>
        <a:p>
          <a:endParaRPr lang="en-US" dirty="0"/>
        </a:p>
      </dgm:t>
    </dgm:pt>
    <dgm:pt modelId="{5D469DEB-5FBD-4957-B2B5-A530139A6CEE}" type="parTrans" cxnId="{986AE159-2AA4-418D-9CB7-4D1144B857A3}">
      <dgm:prSet/>
      <dgm:spPr/>
      <dgm:t>
        <a:bodyPr/>
        <a:lstStyle/>
        <a:p>
          <a:endParaRPr lang="en-US"/>
        </a:p>
      </dgm:t>
    </dgm:pt>
    <dgm:pt modelId="{2AE10636-76B7-42C2-8526-4EB3EA3220AA}" type="sibTrans" cxnId="{986AE159-2AA4-418D-9CB7-4D1144B857A3}">
      <dgm:prSet/>
      <dgm:spPr/>
      <dgm:t>
        <a:bodyPr/>
        <a:lstStyle/>
        <a:p>
          <a:endParaRPr lang="en-US"/>
        </a:p>
      </dgm:t>
    </dgm:pt>
    <dgm:pt modelId="{F17463D0-63B9-4D01-B3F6-B3A9B2C0627B}">
      <dgm:prSet phldrT="[Text]"/>
      <dgm:spPr/>
      <dgm:t>
        <a:bodyPr/>
        <a:lstStyle/>
        <a:p>
          <a:r>
            <a:rPr lang="en-US" dirty="0"/>
            <a:t>Long Term conditions</a:t>
          </a:r>
        </a:p>
      </dgm:t>
    </dgm:pt>
    <dgm:pt modelId="{EFDEFAA0-A455-4962-8060-D53A59A39A92}" type="parTrans" cxnId="{E002695B-C702-4742-898C-8622A2136B20}">
      <dgm:prSet/>
      <dgm:spPr/>
      <dgm:t>
        <a:bodyPr/>
        <a:lstStyle/>
        <a:p>
          <a:endParaRPr lang="en-US"/>
        </a:p>
      </dgm:t>
    </dgm:pt>
    <dgm:pt modelId="{E80DD45D-208C-4FE0-BEDA-188A8436E343}" type="sibTrans" cxnId="{E002695B-C702-4742-898C-8622A2136B20}">
      <dgm:prSet/>
      <dgm:spPr/>
      <dgm:t>
        <a:bodyPr/>
        <a:lstStyle/>
        <a:p>
          <a:endParaRPr lang="en-US"/>
        </a:p>
      </dgm:t>
    </dgm:pt>
    <dgm:pt modelId="{133C23E3-EC54-4F3A-ADC0-65708C9A2465}">
      <dgm:prSet phldrT="[Text]"/>
      <dgm:spPr/>
      <dgm:t>
        <a:bodyPr/>
        <a:lstStyle/>
        <a:p>
          <a:r>
            <a:rPr lang="en-US" dirty="0"/>
            <a:t>Waste</a:t>
          </a:r>
        </a:p>
      </dgm:t>
    </dgm:pt>
    <dgm:pt modelId="{869E73E5-983A-427C-B839-DC09B004DCA1}" type="parTrans" cxnId="{A4B1D5E7-D66A-4AF1-9DF1-185688C988BB}">
      <dgm:prSet/>
      <dgm:spPr/>
      <dgm:t>
        <a:bodyPr/>
        <a:lstStyle/>
        <a:p>
          <a:endParaRPr lang="en-US"/>
        </a:p>
      </dgm:t>
    </dgm:pt>
    <dgm:pt modelId="{02EF2ADB-CCB5-4999-9EC9-212F5A20ACC7}" type="sibTrans" cxnId="{A4B1D5E7-D66A-4AF1-9DF1-185688C988BB}">
      <dgm:prSet/>
      <dgm:spPr/>
      <dgm:t>
        <a:bodyPr/>
        <a:lstStyle/>
        <a:p>
          <a:endParaRPr lang="en-US"/>
        </a:p>
      </dgm:t>
    </dgm:pt>
    <dgm:pt modelId="{C31057A3-66DD-4DF2-A766-7DBAC51CD0C5}">
      <dgm:prSet phldrT="[Text]"/>
      <dgm:spPr/>
      <dgm:t>
        <a:bodyPr/>
        <a:lstStyle/>
        <a:p>
          <a:r>
            <a:rPr lang="en-US" dirty="0"/>
            <a:t>Prevention and Healthy Lifestyles.</a:t>
          </a:r>
        </a:p>
      </dgm:t>
    </dgm:pt>
    <dgm:pt modelId="{BA6276BE-B171-4783-BC6D-A797490F55DC}" type="parTrans" cxnId="{0772AA35-92C7-4632-A706-A51B55A64F53}">
      <dgm:prSet/>
      <dgm:spPr/>
      <dgm:t>
        <a:bodyPr/>
        <a:lstStyle/>
        <a:p>
          <a:endParaRPr lang="en-US"/>
        </a:p>
      </dgm:t>
    </dgm:pt>
    <dgm:pt modelId="{003D50C1-6771-46CC-9E9F-4B158C39DD9F}" type="sibTrans" cxnId="{0772AA35-92C7-4632-A706-A51B55A64F53}">
      <dgm:prSet/>
      <dgm:spPr/>
      <dgm:t>
        <a:bodyPr/>
        <a:lstStyle/>
        <a:p>
          <a:endParaRPr lang="en-US"/>
        </a:p>
      </dgm:t>
    </dgm:pt>
    <dgm:pt modelId="{9CEA8A07-1632-4529-83C3-042BB509DF35}" type="pres">
      <dgm:prSet presAssocID="{01B53B2A-C692-4BE4-A168-B1C86E39EA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881AA57-390A-4427-8031-0AA445009975}" type="pres">
      <dgm:prSet presAssocID="{57C00D33-4B68-4EAB-BC9B-4A5290B11825}" presName="centerShape" presStyleLbl="node0" presStyleIdx="0" presStyleCnt="1"/>
      <dgm:spPr/>
      <dgm:t>
        <a:bodyPr/>
        <a:lstStyle/>
        <a:p>
          <a:endParaRPr lang="en-GB"/>
        </a:p>
      </dgm:t>
    </dgm:pt>
    <dgm:pt modelId="{6D3814FA-5C4D-4131-A568-21AAD493E7AC}" type="pres">
      <dgm:prSet presAssocID="{E0101BD5-FE28-4DEC-B0AE-CCAED54575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278AF4-7960-41F4-B032-A8E748D5F4C8}" type="pres">
      <dgm:prSet presAssocID="{E0101BD5-FE28-4DEC-B0AE-CCAED5457561}" presName="dummy" presStyleCnt="0"/>
      <dgm:spPr/>
    </dgm:pt>
    <dgm:pt modelId="{097D84EB-4069-4A85-A2B1-B01A6B7F098D}" type="pres">
      <dgm:prSet presAssocID="{2AE10636-76B7-42C2-8526-4EB3EA3220AA}" presName="sibTrans" presStyleLbl="sibTrans2D1" presStyleIdx="0" presStyleCnt="4"/>
      <dgm:spPr/>
      <dgm:t>
        <a:bodyPr/>
        <a:lstStyle/>
        <a:p>
          <a:endParaRPr lang="en-GB"/>
        </a:p>
      </dgm:t>
    </dgm:pt>
    <dgm:pt modelId="{7F5F4163-FC6A-4E38-A378-4A95F2DD338D}" type="pres">
      <dgm:prSet presAssocID="{F17463D0-63B9-4D01-B3F6-B3A9B2C062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D09D55-7C02-483B-9940-0228041A4257}" type="pres">
      <dgm:prSet presAssocID="{F17463D0-63B9-4D01-B3F6-B3A9B2C0627B}" presName="dummy" presStyleCnt="0"/>
      <dgm:spPr/>
    </dgm:pt>
    <dgm:pt modelId="{0D58620E-CF41-43BD-91D6-A6B8F6BD2F1F}" type="pres">
      <dgm:prSet presAssocID="{E80DD45D-208C-4FE0-BEDA-188A8436E343}" presName="sibTrans" presStyleLbl="sibTrans2D1" presStyleIdx="1" presStyleCnt="4"/>
      <dgm:spPr/>
      <dgm:t>
        <a:bodyPr/>
        <a:lstStyle/>
        <a:p>
          <a:endParaRPr lang="en-GB"/>
        </a:p>
      </dgm:t>
    </dgm:pt>
    <dgm:pt modelId="{B6C52613-570B-4B71-BF18-EC2C5D0CA6FC}" type="pres">
      <dgm:prSet presAssocID="{133C23E3-EC54-4F3A-ADC0-65708C9A24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B88B6E-4C75-4D35-BB01-FE50B874EA9F}" type="pres">
      <dgm:prSet presAssocID="{133C23E3-EC54-4F3A-ADC0-65708C9A2465}" presName="dummy" presStyleCnt="0"/>
      <dgm:spPr/>
    </dgm:pt>
    <dgm:pt modelId="{DF594239-E8DA-4FEE-A7C0-4B75F174523E}" type="pres">
      <dgm:prSet presAssocID="{02EF2ADB-CCB5-4999-9EC9-212F5A20ACC7}" presName="sibTrans" presStyleLbl="sibTrans2D1" presStyleIdx="2" presStyleCnt="4"/>
      <dgm:spPr/>
      <dgm:t>
        <a:bodyPr/>
        <a:lstStyle/>
        <a:p>
          <a:endParaRPr lang="en-GB"/>
        </a:p>
      </dgm:t>
    </dgm:pt>
    <dgm:pt modelId="{0B2A94A5-4D59-4C63-9755-976820EDEC5E}" type="pres">
      <dgm:prSet presAssocID="{C31057A3-66DD-4DF2-A766-7DBAC51CD0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69B86D-BC78-4091-B4DF-19F51865CC6E}" type="pres">
      <dgm:prSet presAssocID="{C31057A3-66DD-4DF2-A766-7DBAC51CD0C5}" presName="dummy" presStyleCnt="0"/>
      <dgm:spPr/>
    </dgm:pt>
    <dgm:pt modelId="{04262A63-AC76-43F1-93A9-D302D60B5379}" type="pres">
      <dgm:prSet presAssocID="{003D50C1-6771-46CC-9E9F-4B158C39DD9F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986AE159-2AA4-418D-9CB7-4D1144B857A3}" srcId="{57C00D33-4B68-4EAB-BC9B-4A5290B11825}" destId="{E0101BD5-FE28-4DEC-B0AE-CCAED5457561}" srcOrd="0" destOrd="0" parTransId="{5D469DEB-5FBD-4957-B2B5-A530139A6CEE}" sibTransId="{2AE10636-76B7-42C2-8526-4EB3EA3220AA}"/>
    <dgm:cxn modelId="{04636F84-F918-4894-92EE-ACE37CFACA58}" srcId="{01B53B2A-C692-4BE4-A168-B1C86E39EA66}" destId="{57C00D33-4B68-4EAB-BC9B-4A5290B11825}" srcOrd="0" destOrd="0" parTransId="{D7917F0B-1B70-47B7-A672-B50F5AD5D2B7}" sibTransId="{A609CC24-1B46-4BA5-9748-E33C12E97646}"/>
    <dgm:cxn modelId="{A4B1D5E7-D66A-4AF1-9DF1-185688C988BB}" srcId="{57C00D33-4B68-4EAB-BC9B-4A5290B11825}" destId="{133C23E3-EC54-4F3A-ADC0-65708C9A2465}" srcOrd="2" destOrd="0" parTransId="{869E73E5-983A-427C-B839-DC09B004DCA1}" sibTransId="{02EF2ADB-CCB5-4999-9EC9-212F5A20ACC7}"/>
    <dgm:cxn modelId="{B1982906-BA8A-41BF-9955-F08ED3978392}" type="presOf" srcId="{01B53B2A-C692-4BE4-A168-B1C86E39EA66}" destId="{9CEA8A07-1632-4529-83C3-042BB509DF35}" srcOrd="0" destOrd="0" presId="urn:microsoft.com/office/officeart/2005/8/layout/radial6"/>
    <dgm:cxn modelId="{F870EE64-C5F1-465E-B804-2AD5F70B2C33}" type="presOf" srcId="{E0101BD5-FE28-4DEC-B0AE-CCAED5457561}" destId="{6D3814FA-5C4D-4131-A568-21AAD493E7AC}" srcOrd="0" destOrd="0" presId="urn:microsoft.com/office/officeart/2005/8/layout/radial6"/>
    <dgm:cxn modelId="{6914B093-A03E-48E4-A066-5476CEF594B9}" type="presOf" srcId="{003D50C1-6771-46CC-9E9F-4B158C39DD9F}" destId="{04262A63-AC76-43F1-93A9-D302D60B5379}" srcOrd="0" destOrd="0" presId="urn:microsoft.com/office/officeart/2005/8/layout/radial6"/>
    <dgm:cxn modelId="{48900B85-C08C-4FC9-A6FA-963D01B98477}" type="presOf" srcId="{F17463D0-63B9-4D01-B3F6-B3A9B2C0627B}" destId="{7F5F4163-FC6A-4E38-A378-4A95F2DD338D}" srcOrd="0" destOrd="0" presId="urn:microsoft.com/office/officeart/2005/8/layout/radial6"/>
    <dgm:cxn modelId="{0772AA35-92C7-4632-A706-A51B55A64F53}" srcId="{57C00D33-4B68-4EAB-BC9B-4A5290B11825}" destId="{C31057A3-66DD-4DF2-A766-7DBAC51CD0C5}" srcOrd="3" destOrd="0" parTransId="{BA6276BE-B171-4783-BC6D-A797490F55DC}" sibTransId="{003D50C1-6771-46CC-9E9F-4B158C39DD9F}"/>
    <dgm:cxn modelId="{C3AB310D-04C4-4C8C-B81F-AE606364170D}" type="presOf" srcId="{E80DD45D-208C-4FE0-BEDA-188A8436E343}" destId="{0D58620E-CF41-43BD-91D6-A6B8F6BD2F1F}" srcOrd="0" destOrd="0" presId="urn:microsoft.com/office/officeart/2005/8/layout/radial6"/>
    <dgm:cxn modelId="{60F8F5D1-6639-4E40-8310-209185557C2C}" type="presOf" srcId="{02EF2ADB-CCB5-4999-9EC9-212F5A20ACC7}" destId="{DF594239-E8DA-4FEE-A7C0-4B75F174523E}" srcOrd="0" destOrd="0" presId="urn:microsoft.com/office/officeart/2005/8/layout/radial6"/>
    <dgm:cxn modelId="{11B31E46-8E8D-4AB6-8102-BFEDFBF89959}" type="presOf" srcId="{133C23E3-EC54-4F3A-ADC0-65708C9A2465}" destId="{B6C52613-570B-4B71-BF18-EC2C5D0CA6FC}" srcOrd="0" destOrd="0" presId="urn:microsoft.com/office/officeart/2005/8/layout/radial6"/>
    <dgm:cxn modelId="{26D35459-B12A-41B6-A01D-0D3932D0A29C}" type="presOf" srcId="{C31057A3-66DD-4DF2-A766-7DBAC51CD0C5}" destId="{0B2A94A5-4D59-4C63-9755-976820EDEC5E}" srcOrd="0" destOrd="0" presId="urn:microsoft.com/office/officeart/2005/8/layout/radial6"/>
    <dgm:cxn modelId="{E002695B-C702-4742-898C-8622A2136B20}" srcId="{57C00D33-4B68-4EAB-BC9B-4A5290B11825}" destId="{F17463D0-63B9-4D01-B3F6-B3A9B2C0627B}" srcOrd="1" destOrd="0" parTransId="{EFDEFAA0-A455-4962-8060-D53A59A39A92}" sibTransId="{E80DD45D-208C-4FE0-BEDA-188A8436E343}"/>
    <dgm:cxn modelId="{604EAE99-6EE1-4C9B-80C6-11245CBEAF37}" type="presOf" srcId="{2AE10636-76B7-42C2-8526-4EB3EA3220AA}" destId="{097D84EB-4069-4A85-A2B1-B01A6B7F098D}" srcOrd="0" destOrd="0" presId="urn:microsoft.com/office/officeart/2005/8/layout/radial6"/>
    <dgm:cxn modelId="{4D59AFDC-E449-45D6-91EA-B513C7D73224}" type="presOf" srcId="{57C00D33-4B68-4EAB-BC9B-4A5290B11825}" destId="{9881AA57-390A-4427-8031-0AA445009975}" srcOrd="0" destOrd="0" presId="urn:microsoft.com/office/officeart/2005/8/layout/radial6"/>
    <dgm:cxn modelId="{4E7D77D7-5788-48C4-BBAD-BD666DE63CE7}" type="presParOf" srcId="{9CEA8A07-1632-4529-83C3-042BB509DF35}" destId="{9881AA57-390A-4427-8031-0AA445009975}" srcOrd="0" destOrd="0" presId="urn:microsoft.com/office/officeart/2005/8/layout/radial6"/>
    <dgm:cxn modelId="{976473F9-527C-4D4D-83B2-AECCDB89DA01}" type="presParOf" srcId="{9CEA8A07-1632-4529-83C3-042BB509DF35}" destId="{6D3814FA-5C4D-4131-A568-21AAD493E7AC}" srcOrd="1" destOrd="0" presId="urn:microsoft.com/office/officeart/2005/8/layout/radial6"/>
    <dgm:cxn modelId="{13E1B724-3115-4D15-85BC-15D6B0A1C820}" type="presParOf" srcId="{9CEA8A07-1632-4529-83C3-042BB509DF35}" destId="{AE278AF4-7960-41F4-B032-A8E748D5F4C8}" srcOrd="2" destOrd="0" presId="urn:microsoft.com/office/officeart/2005/8/layout/radial6"/>
    <dgm:cxn modelId="{CAE06698-C44C-4B91-89F1-C17E3147DD71}" type="presParOf" srcId="{9CEA8A07-1632-4529-83C3-042BB509DF35}" destId="{097D84EB-4069-4A85-A2B1-B01A6B7F098D}" srcOrd="3" destOrd="0" presId="urn:microsoft.com/office/officeart/2005/8/layout/radial6"/>
    <dgm:cxn modelId="{C6CE3C35-8704-4B5D-B478-0A69D487A012}" type="presParOf" srcId="{9CEA8A07-1632-4529-83C3-042BB509DF35}" destId="{7F5F4163-FC6A-4E38-A378-4A95F2DD338D}" srcOrd="4" destOrd="0" presId="urn:microsoft.com/office/officeart/2005/8/layout/radial6"/>
    <dgm:cxn modelId="{142D6379-0076-4259-B9C0-89B319C2E93A}" type="presParOf" srcId="{9CEA8A07-1632-4529-83C3-042BB509DF35}" destId="{B0D09D55-7C02-483B-9940-0228041A4257}" srcOrd="5" destOrd="0" presId="urn:microsoft.com/office/officeart/2005/8/layout/radial6"/>
    <dgm:cxn modelId="{26C105DE-476E-4595-84DB-33A19C193F21}" type="presParOf" srcId="{9CEA8A07-1632-4529-83C3-042BB509DF35}" destId="{0D58620E-CF41-43BD-91D6-A6B8F6BD2F1F}" srcOrd="6" destOrd="0" presId="urn:microsoft.com/office/officeart/2005/8/layout/radial6"/>
    <dgm:cxn modelId="{33FFCED5-E6DD-4822-BB8B-5E53802B4204}" type="presParOf" srcId="{9CEA8A07-1632-4529-83C3-042BB509DF35}" destId="{B6C52613-570B-4B71-BF18-EC2C5D0CA6FC}" srcOrd="7" destOrd="0" presId="urn:microsoft.com/office/officeart/2005/8/layout/radial6"/>
    <dgm:cxn modelId="{E2016EAB-7F3F-429F-A120-8BAADF5C4589}" type="presParOf" srcId="{9CEA8A07-1632-4529-83C3-042BB509DF35}" destId="{6DB88B6E-4C75-4D35-BB01-FE50B874EA9F}" srcOrd="8" destOrd="0" presId="urn:microsoft.com/office/officeart/2005/8/layout/radial6"/>
    <dgm:cxn modelId="{1CD235EB-AAA9-47E8-9686-4AECB281979F}" type="presParOf" srcId="{9CEA8A07-1632-4529-83C3-042BB509DF35}" destId="{DF594239-E8DA-4FEE-A7C0-4B75F174523E}" srcOrd="9" destOrd="0" presId="urn:microsoft.com/office/officeart/2005/8/layout/radial6"/>
    <dgm:cxn modelId="{85AB46A2-86AE-42EE-9CF4-77416EAAB97A}" type="presParOf" srcId="{9CEA8A07-1632-4529-83C3-042BB509DF35}" destId="{0B2A94A5-4D59-4C63-9755-976820EDEC5E}" srcOrd="10" destOrd="0" presId="urn:microsoft.com/office/officeart/2005/8/layout/radial6"/>
    <dgm:cxn modelId="{A3D374C1-03A8-40F9-B972-4AD9A6BA4C8F}" type="presParOf" srcId="{9CEA8A07-1632-4529-83C3-042BB509DF35}" destId="{6169B86D-BC78-4091-B4DF-19F51865CC6E}" srcOrd="11" destOrd="0" presId="urn:microsoft.com/office/officeart/2005/8/layout/radial6"/>
    <dgm:cxn modelId="{473E7844-CEA4-4BD1-90AF-469F18DC4419}" type="presParOf" srcId="{9CEA8A07-1632-4529-83C3-042BB509DF35}" destId="{04262A63-AC76-43F1-93A9-D302D60B537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62A63-AC76-43F1-93A9-D302D60B5379}">
      <dsp:nvSpPr>
        <dsp:cNvPr id="0" name=""/>
        <dsp:cNvSpPr/>
      </dsp:nvSpPr>
      <dsp:spPr>
        <a:xfrm>
          <a:off x="1856038" y="631902"/>
          <a:ext cx="4208802" cy="4208802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94239-E8DA-4FEE-A7C0-4B75F174523E}">
      <dsp:nvSpPr>
        <dsp:cNvPr id="0" name=""/>
        <dsp:cNvSpPr/>
      </dsp:nvSpPr>
      <dsp:spPr>
        <a:xfrm>
          <a:off x="1856038" y="631902"/>
          <a:ext cx="4208802" cy="4208802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8620E-CF41-43BD-91D6-A6B8F6BD2F1F}">
      <dsp:nvSpPr>
        <dsp:cNvPr id="0" name=""/>
        <dsp:cNvSpPr/>
      </dsp:nvSpPr>
      <dsp:spPr>
        <a:xfrm>
          <a:off x="1856038" y="631902"/>
          <a:ext cx="4208802" cy="4208802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D84EB-4069-4A85-A2B1-B01A6B7F098D}">
      <dsp:nvSpPr>
        <dsp:cNvPr id="0" name=""/>
        <dsp:cNvSpPr/>
      </dsp:nvSpPr>
      <dsp:spPr>
        <a:xfrm>
          <a:off x="1856038" y="631902"/>
          <a:ext cx="4208802" cy="4208802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1AA57-390A-4427-8031-0AA445009975}">
      <dsp:nvSpPr>
        <dsp:cNvPr id="0" name=""/>
        <dsp:cNvSpPr/>
      </dsp:nvSpPr>
      <dsp:spPr>
        <a:xfrm>
          <a:off x="2991601" y="1767465"/>
          <a:ext cx="1937676" cy="1937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tx1"/>
              </a:solidFill>
            </a:rPr>
            <a:t>LPC priorities 17/18</a:t>
          </a:r>
        </a:p>
      </dsp:txBody>
      <dsp:txXfrm>
        <a:off x="3275367" y="2051231"/>
        <a:ext cx="1370144" cy="1370144"/>
      </dsp:txXfrm>
    </dsp:sp>
    <dsp:sp modelId="{6D3814FA-5C4D-4131-A568-21AAD493E7AC}">
      <dsp:nvSpPr>
        <dsp:cNvPr id="0" name=""/>
        <dsp:cNvSpPr/>
      </dsp:nvSpPr>
      <dsp:spPr>
        <a:xfrm>
          <a:off x="3282253" y="2545"/>
          <a:ext cx="1356373" cy="1356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Quality Points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480889" y="201181"/>
        <a:ext cx="959101" cy="959101"/>
      </dsp:txXfrm>
    </dsp:sp>
    <dsp:sp modelId="{7F5F4163-FC6A-4E38-A378-4A95F2DD338D}">
      <dsp:nvSpPr>
        <dsp:cNvPr id="0" name=""/>
        <dsp:cNvSpPr/>
      </dsp:nvSpPr>
      <dsp:spPr>
        <a:xfrm>
          <a:off x="5337825" y="2058117"/>
          <a:ext cx="1356373" cy="1356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Long Term conditions</a:t>
          </a:r>
        </a:p>
      </dsp:txBody>
      <dsp:txXfrm>
        <a:off x="5536461" y="2256753"/>
        <a:ext cx="959101" cy="959101"/>
      </dsp:txXfrm>
    </dsp:sp>
    <dsp:sp modelId="{B6C52613-570B-4B71-BF18-EC2C5D0CA6FC}">
      <dsp:nvSpPr>
        <dsp:cNvPr id="0" name=""/>
        <dsp:cNvSpPr/>
      </dsp:nvSpPr>
      <dsp:spPr>
        <a:xfrm>
          <a:off x="3282253" y="4113689"/>
          <a:ext cx="1356373" cy="1356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Waste</a:t>
          </a:r>
        </a:p>
      </dsp:txBody>
      <dsp:txXfrm>
        <a:off x="3480889" y="4312325"/>
        <a:ext cx="959101" cy="959101"/>
      </dsp:txXfrm>
    </dsp:sp>
    <dsp:sp modelId="{0B2A94A5-4D59-4C63-9755-976820EDEC5E}">
      <dsp:nvSpPr>
        <dsp:cNvPr id="0" name=""/>
        <dsp:cNvSpPr/>
      </dsp:nvSpPr>
      <dsp:spPr>
        <a:xfrm>
          <a:off x="1226681" y="2058117"/>
          <a:ext cx="1356373" cy="1356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Prevention and Healthy Lifestyles.</a:t>
          </a:r>
        </a:p>
      </dsp:txBody>
      <dsp:txXfrm>
        <a:off x="1425317" y="2256753"/>
        <a:ext cx="959101" cy="95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0.2125</cdr:x>
      <cdr:y>0.29375</cdr:y>
    </cdr:from>
    <cdr:to>
      <cdr:x>0.3</cdr:x>
      <cdr:y>0.36875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11938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 smtClean="0"/>
            <a:t>37.7%</a:t>
          </a:r>
          <a:endParaRPr lang="en-GB" sz="2000" dirty="0"/>
        </a:p>
      </cdr:txBody>
    </cdr:sp>
  </cdr:relSizeAnchor>
  <cdr:relSizeAnchor xmlns:cdr="http://schemas.openxmlformats.org/drawingml/2006/chartDrawing">
    <cdr:from>
      <cdr:x>0.4625</cdr:x>
      <cdr:y>0.29375</cdr:y>
    </cdr:from>
    <cdr:to>
      <cdr:x>0.525</cdr:x>
      <cdr:y>0.3875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19400" y="119380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 smtClean="0"/>
            <a:t>27.3%</a:t>
          </a:r>
          <a:endParaRPr lang="en-GB" sz="2000" dirty="0"/>
        </a:p>
      </cdr:txBody>
    </cdr:sp>
  </cdr:relSizeAnchor>
  <cdr:relSizeAnchor xmlns:cdr="http://schemas.openxmlformats.org/drawingml/2006/chartDrawing">
    <cdr:from>
      <cdr:x>0.5125</cdr:x>
      <cdr:y>0.5625</cdr:y>
    </cdr:from>
    <cdr:to>
      <cdr:x>0.575</cdr:x>
      <cdr:y>0.61875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24200" y="2286000"/>
          <a:ext cx="381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0.28916</cdr:x>
      <cdr:y>0.7125</cdr:y>
    </cdr:from>
    <cdr:to>
      <cdr:x>0.45</cdr:x>
      <cdr:y>0.80625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28192" y="2719202"/>
          <a:ext cx="961307" cy="357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dirty="0" smtClean="0"/>
            <a:t>24.6%</a:t>
          </a:r>
          <a:endParaRPr lang="en-GB" sz="2000" dirty="0"/>
        </a:p>
      </cdr:txBody>
    </cdr:sp>
  </cdr:relSizeAnchor>
  <cdr:relSizeAnchor xmlns:cdr="http://schemas.openxmlformats.org/drawingml/2006/chartDrawing">
    <cdr:from>
      <cdr:x>0.525</cdr:x>
      <cdr:y>0.54375</cdr:y>
    </cdr:from>
    <cdr:to>
      <cdr:x>0.5875</cdr:x>
      <cdr:y>0.61875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0400" y="2209800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0.49398</cdr:x>
      <cdr:y>0.54375</cdr:y>
    </cdr:from>
    <cdr:to>
      <cdr:x>0.63855</cdr:x>
      <cdr:y>0.6375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52328" y="2075181"/>
          <a:ext cx="864096" cy="357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dirty="0" smtClean="0"/>
            <a:t>10.3%</a:t>
          </a:r>
          <a:endParaRPr lang="en-GB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20301-02D8-4CA8-982F-18FF46F865F9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47CF8-E707-4A9B-8FE3-3ABD38977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2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C40B7-4B07-482D-9976-F32DE779DA37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498D8-2B5E-4FF6-82FF-80CFEFB95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7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98D8-2B5E-4FF6-82FF-80CFEFB950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8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98D8-2B5E-4FF6-82FF-80CFEFB9503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1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516C-4413-45A6-A87F-6249D4EF472C}" type="datetimeFigureOut">
              <a:rPr lang="en-US" smtClean="0"/>
              <a:t>11/17/2017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1071546"/>
            <a:ext cx="9144000" cy="71438"/>
          </a:xfrm>
          <a:prstGeom prst="rect">
            <a:avLst/>
          </a:prstGeom>
          <a:solidFill>
            <a:srgbClr val="008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929618" cy="4125923"/>
          </a:xfrm>
        </p:spPr>
        <p:txBody>
          <a:bodyPr/>
          <a:lstStyle/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516C-4413-45A6-A87F-6249D4EF472C}" type="datetimeFigureOut">
              <a:rPr lang="en-US" smtClean="0"/>
              <a:t>11/17/2017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2910" y="1928802"/>
            <a:ext cx="3786214" cy="4197361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column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3438" y="1928802"/>
            <a:ext cx="3929090" cy="4197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column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516C-4413-45A6-A87F-6249D4EF472C}" type="datetimeFigureOut">
              <a:rPr lang="en-US" smtClean="0"/>
              <a:t>11/17/2017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5751" y="0"/>
            <a:ext cx="314421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943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2000240"/>
            <a:ext cx="7929618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9725" y="61937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D516C-4413-45A6-A87F-6249D4EF472C}" type="datetimeFigureOut">
              <a:rPr lang="en-US" smtClean="0"/>
              <a:t>11/17/2017</a:t>
            </a:fld>
            <a:endParaRPr lang="en-GB"/>
          </a:p>
        </p:txBody>
      </p:sp>
      <p:pic>
        <p:nvPicPr>
          <p:cNvPr id="2050" name="Picture 2" descr="C:\Users\Alison\Documents\Kinetic\Client Files\CCG\Branding\nhstridiagramtri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8246" y="5643578"/>
            <a:ext cx="1230828" cy="1100427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5" y="5367321"/>
            <a:ext cx="1985543" cy="16529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9E6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9E6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9E6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89E6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89E6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ommunitypharmacyhumber.org/services-by-area/north-east-lincolnshire/point-of-dispensing-intervention-service-podis-nel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872208"/>
          </a:xfrm>
        </p:spPr>
        <p:txBody>
          <a:bodyPr>
            <a:normAutofit/>
          </a:bodyPr>
          <a:lstStyle/>
          <a:p>
            <a:r>
              <a:rPr lang="en-GB" dirty="0" smtClean="0"/>
              <a:t>Point of Dispensing and Counselling Intervention Enhanced Service:</a:t>
            </a:r>
            <a:br>
              <a:rPr lang="en-GB" dirty="0" smtClean="0"/>
            </a:br>
            <a:r>
              <a:rPr lang="en-GB" dirty="0" smtClean="0"/>
              <a:t>Community Pharmacy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0562" y="4005064"/>
            <a:ext cx="6400800" cy="1008112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(PODIS)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4149080"/>
            <a:ext cx="7128792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089E6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89E6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89E6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89E6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89E6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943848" cy="914444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823B"/>
                </a:solidFill>
              </a:rPr>
              <a:t>Flow Chart – 1</a:t>
            </a:r>
            <a:r>
              <a:rPr lang="en-GB" sz="2800" baseline="30000" dirty="0" smtClean="0">
                <a:solidFill>
                  <a:srgbClr val="00823B"/>
                </a:solidFill>
              </a:rPr>
              <a:t>st</a:t>
            </a:r>
            <a:r>
              <a:rPr lang="en-GB" sz="2800" dirty="0" smtClean="0">
                <a:solidFill>
                  <a:srgbClr val="00823B"/>
                </a:solidFill>
              </a:rPr>
              <a:t> Part normal dispensing process</a:t>
            </a:r>
            <a:endParaRPr lang="en-GB" sz="2800" dirty="0">
              <a:solidFill>
                <a:srgbClr val="00823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pic>
        <p:nvPicPr>
          <p:cNvPr id="5" name="Picture 4" descr="PODIS flowchart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9564" r="7581" b="1663"/>
          <a:stretch/>
        </p:blipFill>
        <p:spPr>
          <a:xfrm>
            <a:off x="1460810" y="1340768"/>
            <a:ext cx="6423558" cy="50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943848" cy="914444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823B"/>
                </a:solidFill>
              </a:rPr>
              <a:t>Flow Chart – 2</a:t>
            </a:r>
            <a:r>
              <a:rPr lang="en-GB" sz="2800" baseline="30000" dirty="0" smtClean="0">
                <a:solidFill>
                  <a:srgbClr val="00823B"/>
                </a:solidFill>
              </a:rPr>
              <a:t>nd</a:t>
            </a:r>
            <a:r>
              <a:rPr lang="en-GB" sz="2800" dirty="0" smtClean="0">
                <a:solidFill>
                  <a:srgbClr val="00823B"/>
                </a:solidFill>
              </a:rPr>
              <a:t>  Part continue to PODIS</a:t>
            </a:r>
            <a:endParaRPr lang="en-GB" sz="2800" dirty="0">
              <a:solidFill>
                <a:srgbClr val="00823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pic>
        <p:nvPicPr>
          <p:cNvPr id="3" name="Picture 2" descr="PODIS flowchart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11893" r="7578" b="11587"/>
          <a:stretch/>
        </p:blipFill>
        <p:spPr>
          <a:xfrm>
            <a:off x="1043608" y="1556792"/>
            <a:ext cx="691276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43848" cy="11430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823B"/>
                </a:solidFill>
              </a:rPr>
              <a:t>Watch the webinars at:</a:t>
            </a:r>
            <a:endParaRPr lang="en-GB" dirty="0">
              <a:solidFill>
                <a:srgbClr val="0082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http://communitypharmacyhumber.org/services-by-area/north-east-lincolnshire/point-of-dispensing-intervention-service-podis-nel/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745514" cy="698420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 smtClean="0">
                <a:solidFill>
                  <a:srgbClr val="007635"/>
                </a:solidFill>
              </a:rPr>
              <a:t>PharmOutcomes</a:t>
            </a:r>
            <a:r>
              <a:rPr lang="en-GB" sz="2800" dirty="0" smtClean="0">
                <a:solidFill>
                  <a:srgbClr val="007635"/>
                </a:solidFill>
              </a:rPr>
              <a:t> – Part 1</a:t>
            </a:r>
            <a:endParaRPr lang="en-GB" sz="2800" dirty="0">
              <a:solidFill>
                <a:srgbClr val="00763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pic>
        <p:nvPicPr>
          <p:cNvPr id="5" name="Picture 4" descr="Services - PharmOutcome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9482" r="12091" b="14748"/>
          <a:stretch/>
        </p:blipFill>
        <p:spPr>
          <a:xfrm>
            <a:off x="1187624" y="1340768"/>
            <a:ext cx="675118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817522" cy="698420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 smtClean="0">
                <a:solidFill>
                  <a:srgbClr val="007635"/>
                </a:solidFill>
              </a:rPr>
              <a:t>PharmOutcomes</a:t>
            </a:r>
            <a:r>
              <a:rPr lang="en-GB" sz="2800" dirty="0" smtClean="0">
                <a:solidFill>
                  <a:srgbClr val="007635"/>
                </a:solidFill>
              </a:rPr>
              <a:t> – Part 2</a:t>
            </a:r>
            <a:endParaRPr lang="en-GB" sz="2800" dirty="0">
              <a:solidFill>
                <a:srgbClr val="00763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pic>
        <p:nvPicPr>
          <p:cNvPr id="8" name="Picture 7" descr="Services - PharmOutcome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9980" r="21504" b="1932"/>
          <a:stretch/>
        </p:blipFill>
        <p:spPr>
          <a:xfrm>
            <a:off x="1620862" y="1493168"/>
            <a:ext cx="5850455" cy="519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38" y="548680"/>
            <a:ext cx="6815162" cy="768847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>
                <a:solidFill>
                  <a:srgbClr val="007635"/>
                </a:solidFill>
              </a:rPr>
              <a:t>PharmOutcomes</a:t>
            </a:r>
            <a:r>
              <a:rPr lang="en-GB" sz="2800" dirty="0">
                <a:solidFill>
                  <a:srgbClr val="007635"/>
                </a:solidFill>
              </a:rPr>
              <a:t> – Part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pic>
        <p:nvPicPr>
          <p:cNvPr id="6" name="Picture 5" descr="Services - PharmOutcome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9815" r="13466" b="2754"/>
          <a:stretch/>
        </p:blipFill>
        <p:spPr>
          <a:xfrm>
            <a:off x="1187624" y="1317527"/>
            <a:ext cx="6624736" cy="51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836712"/>
            <a:ext cx="7529490" cy="576064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>
                <a:solidFill>
                  <a:srgbClr val="007635"/>
                </a:solidFill>
              </a:rPr>
              <a:t>PharmOutcomes</a:t>
            </a:r>
            <a:r>
              <a:rPr lang="en-GB" sz="2800" dirty="0">
                <a:solidFill>
                  <a:srgbClr val="007635"/>
                </a:solidFill>
              </a:rPr>
              <a:t> </a:t>
            </a:r>
            <a:r>
              <a:rPr lang="en-GB" sz="2800" dirty="0" smtClean="0">
                <a:solidFill>
                  <a:srgbClr val="007635"/>
                </a:solidFill>
              </a:rPr>
              <a:t>– Example </a:t>
            </a:r>
            <a:r>
              <a:rPr lang="en-GB" sz="2800" dirty="0" err="1" smtClean="0">
                <a:solidFill>
                  <a:srgbClr val="007635"/>
                </a:solidFill>
              </a:rPr>
              <a:t>eRD</a:t>
            </a:r>
            <a:endParaRPr lang="en-GB" sz="2800" dirty="0">
              <a:solidFill>
                <a:srgbClr val="00763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pic>
        <p:nvPicPr>
          <p:cNvPr id="3" name="Picture 2" descr="Services - PharmOutcomes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t="9497" r="20771"/>
          <a:stretch/>
        </p:blipFill>
        <p:spPr>
          <a:xfrm>
            <a:off x="1098570" y="1412777"/>
            <a:ext cx="5558462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7280" y="4005065"/>
            <a:ext cx="1411820" cy="1754326"/>
          </a:xfrm>
          <a:prstGeom prst="rect">
            <a:avLst/>
          </a:prstGeom>
          <a:noFill/>
          <a:ln w="158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eRD</a:t>
            </a:r>
            <a:r>
              <a:rPr lang="en-GB" dirty="0" smtClean="0"/>
              <a:t> prescriptions will not let you proceed to record an intervention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32040" y="5229200"/>
            <a:ext cx="1725239" cy="1224136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28184" y="1988840"/>
            <a:ext cx="2448272" cy="1200329"/>
          </a:xfrm>
          <a:prstGeom prst="rect">
            <a:avLst/>
          </a:prstGeom>
          <a:noFill/>
          <a:ln w="158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</a:t>
            </a:r>
            <a:r>
              <a:rPr lang="en-GB" dirty="0" err="1" smtClean="0"/>
              <a:t>PharmOutcomes</a:t>
            </a:r>
            <a:r>
              <a:rPr lang="en-GB" dirty="0" smtClean="0"/>
              <a:t> unable to send notification by email – see warning box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52120" y="2589004"/>
            <a:ext cx="547712" cy="26393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8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836712"/>
            <a:ext cx="7529490" cy="576064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>
                <a:solidFill>
                  <a:srgbClr val="007635"/>
                </a:solidFill>
              </a:rPr>
              <a:t>PharmOutcomes</a:t>
            </a:r>
            <a:r>
              <a:rPr lang="en-GB" sz="2800" dirty="0">
                <a:solidFill>
                  <a:srgbClr val="007635"/>
                </a:solidFill>
              </a:rPr>
              <a:t> – </a:t>
            </a:r>
            <a:r>
              <a:rPr lang="en-GB" sz="2800" dirty="0" smtClean="0">
                <a:solidFill>
                  <a:srgbClr val="007635"/>
                </a:solidFill>
              </a:rPr>
              <a:t>Repeat / Endorsing</a:t>
            </a:r>
            <a:endParaRPr lang="en-GB" sz="2800" dirty="0">
              <a:solidFill>
                <a:srgbClr val="00763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pic>
        <p:nvPicPr>
          <p:cNvPr id="5" name="Picture 4" descr="Services - PharmOutcome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9246" r="12483" b="1763"/>
          <a:stretch/>
        </p:blipFill>
        <p:spPr>
          <a:xfrm>
            <a:off x="1187624" y="1412776"/>
            <a:ext cx="6696744" cy="5166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0292" y="2217638"/>
            <a:ext cx="1368152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Choose type of prescription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5076056" y="2679303"/>
            <a:ext cx="2124236" cy="46166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50845" y="3429000"/>
            <a:ext cx="2213641" cy="3139321"/>
          </a:xfrm>
          <a:prstGeom prst="rect">
            <a:avLst/>
          </a:prstGeom>
          <a:noFill/>
          <a:ln w="158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Endorsing the prescription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Cross through item to score out and endorse not dispensed or 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lectronic Rx follow system supplier process for not dispensed claims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20072" y="5009693"/>
            <a:ext cx="1530775" cy="21950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1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836712"/>
            <a:ext cx="7529490" cy="576064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>
                <a:solidFill>
                  <a:srgbClr val="007635"/>
                </a:solidFill>
              </a:rPr>
              <a:t>PharmOutcomes</a:t>
            </a:r>
            <a:r>
              <a:rPr lang="en-GB" sz="2800" dirty="0">
                <a:solidFill>
                  <a:srgbClr val="007635"/>
                </a:solidFill>
              </a:rPr>
              <a:t> – </a:t>
            </a:r>
            <a:r>
              <a:rPr lang="en-GB" sz="2800" dirty="0" smtClean="0">
                <a:solidFill>
                  <a:srgbClr val="007635"/>
                </a:solidFill>
              </a:rPr>
              <a:t>Quantity in unit doses</a:t>
            </a:r>
            <a:endParaRPr lang="en-GB" sz="2800" dirty="0">
              <a:solidFill>
                <a:srgbClr val="00763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pic>
        <p:nvPicPr>
          <p:cNvPr id="5" name="Picture 4" descr="Services - PharmOutcome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6" t="9347" r="13793" b="1881"/>
          <a:stretch/>
        </p:blipFill>
        <p:spPr>
          <a:xfrm>
            <a:off x="1374649" y="1518335"/>
            <a:ext cx="6120680" cy="4985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1753588"/>
            <a:ext cx="3312368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868144" y="1933052"/>
            <a:ext cx="1080120" cy="35311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48264" y="2286164"/>
            <a:ext cx="136815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Quantity should be in unit doses – see warning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9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836712"/>
            <a:ext cx="752949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 err="1">
                <a:solidFill>
                  <a:srgbClr val="007635"/>
                </a:solidFill>
              </a:rPr>
              <a:t>PharmOutcomes</a:t>
            </a:r>
            <a:r>
              <a:rPr lang="en-GB" sz="2800" dirty="0">
                <a:solidFill>
                  <a:srgbClr val="007635"/>
                </a:solidFill>
              </a:rPr>
              <a:t> – </a:t>
            </a:r>
            <a:r>
              <a:rPr lang="en-GB" sz="2800" dirty="0" smtClean="0">
                <a:solidFill>
                  <a:srgbClr val="007635"/>
                </a:solidFill>
              </a:rPr>
              <a:t>Consecutive period of Treatment</a:t>
            </a:r>
            <a:endParaRPr lang="en-GB" sz="2800" dirty="0">
              <a:solidFill>
                <a:srgbClr val="00763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pic>
        <p:nvPicPr>
          <p:cNvPr id="5" name="Picture 4" descr="Services - PharmOutcome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9413" r="11297" b="35"/>
          <a:stretch/>
        </p:blipFill>
        <p:spPr>
          <a:xfrm>
            <a:off x="1709585" y="1589172"/>
            <a:ext cx="5578915" cy="4934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4248" y="1844824"/>
            <a:ext cx="1944216" cy="1200329"/>
          </a:xfrm>
          <a:prstGeom prst="rect">
            <a:avLst/>
          </a:prstGeom>
          <a:noFill/>
          <a:ln w="158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Choose reason as reported by patient or representative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51284" y="2444988"/>
            <a:ext cx="1008112" cy="33594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56832" y="3717032"/>
            <a:ext cx="1591632" cy="1754326"/>
          </a:xfrm>
          <a:prstGeom prst="rect">
            <a:avLst/>
          </a:prstGeom>
          <a:noFill/>
          <a:ln w="158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patient has received a previous intervention under the service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751284" y="4221088"/>
            <a:ext cx="1405548" cy="373108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9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BAE96432-5DF7-4593-9A31-E67BCAA44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456740"/>
              </p:ext>
            </p:extLst>
          </p:nvPr>
        </p:nvGraphicFramePr>
        <p:xfrm>
          <a:off x="611560" y="764704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908720"/>
            <a:ext cx="752949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 smtClean="0">
                <a:solidFill>
                  <a:srgbClr val="007635"/>
                </a:solidFill>
              </a:rPr>
              <a:t>Patient History is in the top right hand corner</a:t>
            </a:r>
            <a:endParaRPr lang="en-GB" sz="2800" dirty="0">
              <a:solidFill>
                <a:srgbClr val="00763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pic>
        <p:nvPicPr>
          <p:cNvPr id="3" name="Picture 2" descr="Services - PharmOutcome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t="8826" r="20497" b="2301"/>
          <a:stretch/>
        </p:blipFill>
        <p:spPr>
          <a:xfrm>
            <a:off x="1979712" y="1413488"/>
            <a:ext cx="6120680" cy="5183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73405"/>
            <a:ext cx="13542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If patient has previous intervention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05776" y="2132856"/>
            <a:ext cx="517952" cy="20221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2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908720"/>
            <a:ext cx="752949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 err="1">
                <a:solidFill>
                  <a:srgbClr val="007635"/>
                </a:solidFill>
              </a:rPr>
              <a:t>PharmOutcomes</a:t>
            </a:r>
            <a:r>
              <a:rPr lang="en-GB" sz="2800" dirty="0">
                <a:solidFill>
                  <a:srgbClr val="007635"/>
                </a:solidFill>
              </a:rPr>
              <a:t> – </a:t>
            </a:r>
            <a:r>
              <a:rPr lang="en-GB" sz="2800" dirty="0" smtClean="0">
                <a:solidFill>
                  <a:srgbClr val="007635"/>
                </a:solidFill>
              </a:rPr>
              <a:t>Intervention MUR</a:t>
            </a:r>
            <a:endParaRPr lang="en-GB" sz="2800" dirty="0">
              <a:solidFill>
                <a:srgbClr val="00763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pic>
        <p:nvPicPr>
          <p:cNvPr id="6" name="Picture 5" descr="Services - PharmOutcome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t="11088" r="13202" b="1969"/>
          <a:stretch/>
        </p:blipFill>
        <p:spPr>
          <a:xfrm>
            <a:off x="1547664" y="1465462"/>
            <a:ext cx="5912503" cy="5059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4288" y="3789040"/>
            <a:ext cx="1624891" cy="1754326"/>
          </a:xfrm>
          <a:prstGeom prst="rect">
            <a:avLst/>
          </a:prstGeom>
          <a:noFill/>
          <a:ln w="158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Intervention MUR – record post-MUR adherence from MUR record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40152" y="4628966"/>
            <a:ext cx="1224136" cy="600234"/>
          </a:xfrm>
          <a:prstGeom prst="straightConnector1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0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908720"/>
            <a:ext cx="752949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 err="1">
                <a:solidFill>
                  <a:srgbClr val="007635"/>
                </a:solidFill>
              </a:rPr>
              <a:t>PharmOutcomes</a:t>
            </a:r>
            <a:r>
              <a:rPr lang="en-GB" sz="2800" dirty="0">
                <a:solidFill>
                  <a:srgbClr val="007635"/>
                </a:solidFill>
              </a:rPr>
              <a:t> – </a:t>
            </a:r>
            <a:r>
              <a:rPr lang="en-GB" sz="2800" dirty="0" smtClean="0">
                <a:solidFill>
                  <a:srgbClr val="007635"/>
                </a:solidFill>
              </a:rPr>
              <a:t>Intervention MUR</a:t>
            </a:r>
            <a:endParaRPr lang="en-GB" sz="2800" dirty="0">
              <a:solidFill>
                <a:srgbClr val="00763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4288" y="3789040"/>
            <a:ext cx="1624891" cy="1754326"/>
          </a:xfrm>
          <a:prstGeom prst="rect">
            <a:avLst/>
          </a:prstGeom>
          <a:noFill/>
          <a:ln w="158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400 MUR limit or 120 non-targeted</a:t>
            </a:r>
          </a:p>
          <a:p>
            <a:r>
              <a:rPr lang="en-GB" dirty="0" smtClean="0"/>
              <a:t>Record the date target reached</a:t>
            </a:r>
            <a:endParaRPr lang="en-GB" dirty="0"/>
          </a:p>
        </p:txBody>
      </p:sp>
      <p:pic>
        <p:nvPicPr>
          <p:cNvPr id="3" name="Picture 2" descr="Services - PharmOutcome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10082" r="13328" b="7039"/>
          <a:stretch/>
        </p:blipFill>
        <p:spPr>
          <a:xfrm>
            <a:off x="1619671" y="1412776"/>
            <a:ext cx="5327539" cy="4976873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5076056" y="4666203"/>
            <a:ext cx="2088232" cy="113906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908720"/>
            <a:ext cx="752949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 err="1">
                <a:solidFill>
                  <a:srgbClr val="007635"/>
                </a:solidFill>
              </a:rPr>
              <a:t>PharmOutcomes</a:t>
            </a:r>
            <a:r>
              <a:rPr lang="en-GB" sz="2800" dirty="0">
                <a:solidFill>
                  <a:srgbClr val="007635"/>
                </a:solidFill>
              </a:rPr>
              <a:t> – </a:t>
            </a:r>
            <a:r>
              <a:rPr lang="en-GB" sz="2800" dirty="0" smtClean="0">
                <a:solidFill>
                  <a:srgbClr val="007635"/>
                </a:solidFill>
              </a:rPr>
              <a:t>Sign post </a:t>
            </a:r>
            <a:r>
              <a:rPr lang="en-GB" sz="2800" dirty="0" err="1" smtClean="0">
                <a:solidFill>
                  <a:srgbClr val="007635"/>
                </a:solidFill>
              </a:rPr>
              <a:t>eRD</a:t>
            </a:r>
            <a:r>
              <a:rPr lang="en-GB" sz="2800" dirty="0" smtClean="0">
                <a:solidFill>
                  <a:srgbClr val="007635"/>
                </a:solidFill>
              </a:rPr>
              <a:t> / Mandatory field</a:t>
            </a:r>
            <a:endParaRPr lang="en-GB" sz="2800" dirty="0">
              <a:solidFill>
                <a:srgbClr val="00763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pic>
        <p:nvPicPr>
          <p:cNvPr id="5" name="Picture 4" descr="Services - PharmOutcome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10905" r="13250" b="19173"/>
          <a:stretch/>
        </p:blipFill>
        <p:spPr>
          <a:xfrm>
            <a:off x="1691680" y="1483892"/>
            <a:ext cx="6347428" cy="4658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6017" y="2780928"/>
            <a:ext cx="219008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Signpost to </a:t>
            </a:r>
            <a:r>
              <a:rPr lang="en-GB" dirty="0" err="1" smtClean="0"/>
              <a:t>eRD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eRD</a:t>
            </a:r>
            <a:r>
              <a:rPr lang="en-GB" dirty="0" smtClean="0"/>
              <a:t> referral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Consent form</a:t>
            </a:r>
          </a:p>
          <a:p>
            <a:r>
              <a:rPr lang="en-GB" dirty="0" smtClean="0"/>
              <a:t>both PO to download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80112" y="3861048"/>
            <a:ext cx="1345905" cy="72008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74515" y="4581128"/>
            <a:ext cx="16930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Mandatory field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12160" y="4765794"/>
            <a:ext cx="1162355" cy="751438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5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635"/>
                </a:solidFill>
              </a:rPr>
              <a:t>Claiming and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635"/>
              </a:buClr>
            </a:pPr>
            <a:r>
              <a:rPr lang="en-GB" dirty="0" smtClean="0"/>
              <a:t>Recorded on </a:t>
            </a:r>
            <a:r>
              <a:rPr lang="en-GB" dirty="0" err="1" smtClean="0"/>
              <a:t>PharmOutcomes</a:t>
            </a:r>
            <a:endParaRPr lang="en-GB" dirty="0" smtClean="0"/>
          </a:p>
          <a:p>
            <a:pPr>
              <a:buClr>
                <a:srgbClr val="007635"/>
              </a:buClr>
            </a:pPr>
            <a:r>
              <a:rPr lang="en-GB" dirty="0" smtClean="0"/>
              <a:t>Prompt to do intervention MUR</a:t>
            </a:r>
          </a:p>
          <a:p>
            <a:pPr>
              <a:buClr>
                <a:srgbClr val="007635"/>
              </a:buClr>
            </a:pPr>
            <a:r>
              <a:rPr lang="en-GB" dirty="0" smtClean="0"/>
              <a:t>Prompt to signpost to </a:t>
            </a:r>
            <a:r>
              <a:rPr lang="en-GB" dirty="0" err="1" smtClean="0"/>
              <a:t>eRD</a:t>
            </a:r>
            <a:endParaRPr lang="en-GB" dirty="0" smtClean="0"/>
          </a:p>
          <a:p>
            <a:pPr>
              <a:buClr>
                <a:srgbClr val="007635"/>
              </a:buClr>
            </a:pPr>
            <a:r>
              <a:rPr lang="en-GB" dirty="0" smtClean="0"/>
              <a:t>Notification to GP</a:t>
            </a:r>
          </a:p>
          <a:p>
            <a:pPr>
              <a:buClr>
                <a:srgbClr val="007635"/>
              </a:buClr>
            </a:pPr>
            <a:r>
              <a:rPr lang="en-GB" dirty="0" smtClean="0"/>
              <a:t>£4 + 10% of the ingredient costs saved.</a:t>
            </a:r>
          </a:p>
          <a:p>
            <a:pPr>
              <a:buClr>
                <a:srgbClr val="007635"/>
              </a:buClr>
            </a:pPr>
            <a:r>
              <a:rPr lang="en-GB" dirty="0" smtClean="0"/>
              <a:t>Not Global Sum – additional monies!</a:t>
            </a:r>
          </a:p>
          <a:p>
            <a:pPr>
              <a:buClr>
                <a:srgbClr val="007635"/>
              </a:buClr>
            </a:pPr>
            <a:r>
              <a:rPr lang="en-GB" dirty="0" smtClean="0"/>
              <a:t>Monthly reporting to CCG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943848" cy="91444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7635"/>
                </a:solidFill>
              </a:rPr>
              <a:t>GP Notification</a:t>
            </a:r>
            <a:endParaRPr lang="en-GB" dirty="0">
              <a:solidFill>
                <a:srgbClr val="00763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pic>
        <p:nvPicPr>
          <p:cNvPr id="6" name="Picture 5" descr="PODIS Notification to GP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05678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635"/>
                </a:solidFill>
              </a:rPr>
              <a:t>Before you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635"/>
              </a:buClr>
            </a:pPr>
            <a:r>
              <a:rPr lang="en-GB" dirty="0" smtClean="0"/>
              <a:t>Agree and sign SLA with NHS England</a:t>
            </a:r>
          </a:p>
          <a:p>
            <a:pPr>
              <a:buClr>
                <a:srgbClr val="007635"/>
              </a:buClr>
            </a:pPr>
            <a:r>
              <a:rPr lang="en-GB" dirty="0" smtClean="0"/>
              <a:t>Check your SOPs</a:t>
            </a:r>
          </a:p>
          <a:p>
            <a:pPr marL="0" indent="0">
              <a:buNone/>
            </a:pPr>
            <a:r>
              <a:rPr lang="en-GB" dirty="0" smtClean="0"/>
              <a:t>	– </a:t>
            </a:r>
            <a:r>
              <a:rPr lang="en-GB" sz="2400" dirty="0" smtClean="0"/>
              <a:t>Repeat dispensing service</a:t>
            </a:r>
          </a:p>
          <a:p>
            <a:pPr marL="0" indent="0">
              <a:buNone/>
            </a:pPr>
            <a:r>
              <a:rPr lang="en-GB" sz="2400" dirty="0" smtClean="0"/>
              <a:t>	– Intervention MUR</a:t>
            </a:r>
          </a:p>
          <a:p>
            <a:pPr marL="0" indent="0">
              <a:buNone/>
            </a:pPr>
            <a:r>
              <a:rPr lang="en-GB" sz="2400" dirty="0" smtClean="0"/>
              <a:t>	– Your prescription collection arrangements</a:t>
            </a:r>
          </a:p>
          <a:p>
            <a:pPr marL="0" indent="0">
              <a:buNone/>
            </a:pPr>
            <a:r>
              <a:rPr lang="en-GB" b="1" dirty="0" smtClean="0"/>
              <a:t>Especially any managed service you may offer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7635"/>
                </a:solidFill>
              </a:rPr>
              <a:t>eRD</a:t>
            </a:r>
            <a:r>
              <a:rPr lang="en-GB" dirty="0">
                <a:solidFill>
                  <a:srgbClr val="007635"/>
                </a:solidFill>
              </a:rPr>
              <a:t> – The future!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929618" cy="412592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635"/>
              </a:buClr>
            </a:pPr>
            <a:r>
              <a:rPr lang="en-GB" dirty="0" smtClean="0"/>
              <a:t>Have you seen any health professional (GP, nurse</a:t>
            </a:r>
          </a:p>
          <a:p>
            <a:pPr marL="0" indent="0">
              <a:buClr>
                <a:srgbClr val="007635"/>
              </a:buClr>
              <a:buNone/>
            </a:pPr>
            <a:r>
              <a:rPr lang="en-GB" dirty="0" smtClean="0"/>
              <a:t>    or hospital doctor) since your last repeat was</a:t>
            </a:r>
          </a:p>
          <a:p>
            <a:pPr marL="0" indent="0">
              <a:buClr>
                <a:srgbClr val="007635"/>
              </a:buClr>
              <a:buNone/>
            </a:pPr>
            <a:r>
              <a:rPr lang="en-GB" dirty="0" smtClean="0"/>
              <a:t>    supplied?</a:t>
            </a:r>
          </a:p>
          <a:p>
            <a:pPr>
              <a:buClr>
                <a:srgbClr val="007635"/>
              </a:buClr>
            </a:pPr>
            <a:r>
              <a:rPr lang="en-GB" dirty="0" smtClean="0"/>
              <a:t>Have you recently started taking any new</a:t>
            </a:r>
          </a:p>
          <a:p>
            <a:pPr marL="0" indent="0">
              <a:buClr>
                <a:srgbClr val="007635"/>
              </a:buClr>
              <a:buNone/>
            </a:pPr>
            <a:r>
              <a:rPr lang="en-GB" dirty="0" smtClean="0"/>
              <a:t>    medicines - either on prescription or that you</a:t>
            </a:r>
          </a:p>
          <a:p>
            <a:pPr marL="0" indent="0">
              <a:buClr>
                <a:srgbClr val="007635"/>
              </a:buClr>
              <a:buNone/>
            </a:pPr>
            <a:r>
              <a:rPr lang="en-GB" dirty="0" smtClean="0"/>
              <a:t>    have bought over the counter?</a:t>
            </a:r>
          </a:p>
          <a:p>
            <a:pPr>
              <a:buClr>
                <a:srgbClr val="007635"/>
              </a:buClr>
            </a:pPr>
            <a:r>
              <a:rPr lang="en-GB" dirty="0" smtClean="0"/>
              <a:t>Have you been having any problems with your</a:t>
            </a:r>
          </a:p>
          <a:p>
            <a:pPr marL="0" indent="0">
              <a:buClr>
                <a:srgbClr val="007635"/>
              </a:buClr>
              <a:buNone/>
            </a:pPr>
            <a:r>
              <a:rPr lang="en-GB" dirty="0" smtClean="0"/>
              <a:t>    medication or experiencing any side effects?</a:t>
            </a:r>
          </a:p>
          <a:p>
            <a:pPr>
              <a:buClr>
                <a:srgbClr val="007635"/>
              </a:buClr>
            </a:pPr>
            <a:r>
              <a:rPr lang="en-GB" dirty="0" smtClean="0">
                <a:solidFill>
                  <a:srgbClr val="0000FF"/>
                </a:solidFill>
              </a:rPr>
              <a:t>Are there any items on your repeat prescription</a:t>
            </a:r>
          </a:p>
          <a:p>
            <a:pPr marL="0" indent="0">
              <a:buClr>
                <a:srgbClr val="007635"/>
              </a:buClr>
              <a:buNone/>
            </a:pPr>
            <a:r>
              <a:rPr lang="en-GB" dirty="0" smtClean="0">
                <a:solidFill>
                  <a:srgbClr val="0000FF"/>
                </a:solidFill>
              </a:rPr>
              <a:t>   that you don’t need this month?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823B"/>
                </a:solidFill>
              </a:rPr>
              <a:t>Summary</a:t>
            </a:r>
            <a:endParaRPr lang="en-GB" dirty="0">
              <a:solidFill>
                <a:srgbClr val="0082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Remember this service is an intervention to be done </a:t>
            </a:r>
            <a:r>
              <a:rPr lang="en-GB" b="1" dirty="0"/>
              <a:t>in addition to your normal </a:t>
            </a:r>
            <a:r>
              <a:rPr lang="en-GB" b="1" dirty="0" smtClean="0"/>
              <a:t>SOPs </a:t>
            </a:r>
            <a:r>
              <a:rPr lang="en-GB" b="1" dirty="0"/>
              <a:t>and professional responsibilities </a:t>
            </a:r>
            <a:r>
              <a:rPr lang="en-GB" dirty="0"/>
              <a:t>and at the </a:t>
            </a:r>
            <a:r>
              <a:rPr lang="en-GB" b="1" dirty="0"/>
              <a:t>point of handing out medication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you would have already queried and not dispensed an item as part of your SOPs then can’t include in PODIS.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particular if you offer an ordering service for patients make sure you check your </a:t>
            </a:r>
            <a:r>
              <a:rPr lang="en-GB" dirty="0" smtClean="0"/>
              <a:t>SOPs </a:t>
            </a:r>
            <a:r>
              <a:rPr lang="en-GB" dirty="0"/>
              <a:t>as managed repeat services must not create waste.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0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943848" cy="6984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FAQs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29618" cy="470198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Can I claim for care homes? </a:t>
            </a:r>
            <a:endParaRPr lang="en-GB" dirty="0" smtClean="0"/>
          </a:p>
          <a:p>
            <a:r>
              <a:rPr lang="en-GB" dirty="0"/>
              <a:t>Can I claim for nomad patients? </a:t>
            </a:r>
            <a:endParaRPr lang="en-GB" dirty="0" smtClean="0"/>
          </a:p>
          <a:p>
            <a:r>
              <a:rPr lang="en-GB" dirty="0"/>
              <a:t>Can I claim for managed repeats? </a:t>
            </a:r>
            <a:endParaRPr lang="en-GB" dirty="0" smtClean="0"/>
          </a:p>
          <a:p>
            <a:r>
              <a:rPr lang="en-GB" dirty="0"/>
              <a:t>Can I claim for Repeat Dispensing? </a:t>
            </a:r>
            <a:endParaRPr lang="en-GB" dirty="0" smtClean="0"/>
          </a:p>
          <a:p>
            <a:r>
              <a:rPr lang="en-GB" dirty="0"/>
              <a:t>Can I claim if a patient doesn’t collect an item? </a:t>
            </a:r>
            <a:endParaRPr lang="en-GB" dirty="0" smtClean="0"/>
          </a:p>
          <a:p>
            <a:r>
              <a:rPr lang="en-GB" dirty="0"/>
              <a:t>Can I claim for an item we can’t obtain due to manufacturer cannot supply (MCS) or long term manufacturing problems? </a:t>
            </a:r>
            <a:endParaRPr lang="en-GB" dirty="0" smtClean="0"/>
          </a:p>
          <a:p>
            <a:r>
              <a:rPr lang="en-GB" dirty="0"/>
              <a:t>Can I claim for an item where the pharmacist has made a clinical intervention e.g. drug interaction and received a replacement medication?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979712" y="980728"/>
            <a:ext cx="4320480" cy="648072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15" name="Subtitle 14"/>
          <p:cNvSpPr>
            <a:spLocks noGrp="1"/>
          </p:cNvSpPr>
          <p:nvPr>
            <p:ph idx="1"/>
          </p:nvPr>
        </p:nvSpPr>
        <p:spPr>
          <a:xfrm>
            <a:off x="611560" y="1844824"/>
            <a:ext cx="7929618" cy="4752528"/>
          </a:xfrm>
        </p:spPr>
        <p:txBody>
          <a:bodyPr>
            <a:normAutofit/>
          </a:bodyPr>
          <a:lstStyle/>
          <a:p>
            <a:r>
              <a:rPr lang="en-GB" dirty="0" smtClean="0"/>
              <a:t>National Audit Office stated in 2007 that NHS England could save more then £300m annually by more efficient prescribing</a:t>
            </a:r>
          </a:p>
          <a:p>
            <a:r>
              <a:rPr lang="en-GB" dirty="0" smtClean="0"/>
              <a:t>Estimated £100m of drugs returned unused</a:t>
            </a:r>
          </a:p>
          <a:p>
            <a:r>
              <a:rPr lang="en-GB" dirty="0" smtClean="0"/>
              <a:t>National audit 2013/14 revealed that 5/200 items were prescribed but not needed by patients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823B"/>
                </a:solidFill>
              </a:rPr>
              <a:t>FAQs</a:t>
            </a:r>
            <a:endParaRPr lang="en-GB" dirty="0">
              <a:solidFill>
                <a:srgbClr val="0082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r>
              <a:rPr lang="en-GB" dirty="0" smtClean="0"/>
              <a:t>See FAQs for Community Pharmacy….but basically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4000" u="sng" dirty="0" smtClean="0">
                <a:solidFill>
                  <a:srgbClr val="FF0000"/>
                </a:solidFill>
              </a:rPr>
              <a:t>“No”</a:t>
            </a:r>
            <a:endParaRPr lang="en-GB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635"/>
                </a:solidFill>
              </a:rPr>
              <a:t>Any Questions?</a:t>
            </a:r>
            <a:endParaRPr lang="en-GB" dirty="0">
              <a:solidFill>
                <a:srgbClr val="00763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943848" cy="1143000"/>
          </a:xfrm>
        </p:spPr>
        <p:txBody>
          <a:bodyPr/>
          <a:lstStyle/>
          <a:p>
            <a:pPr algn="ctr"/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NEL CCG </a:t>
            </a:r>
            <a:r>
              <a:rPr lang="en-GB" sz="2400" dirty="0" err="1" smtClean="0"/>
              <a:t>CoM</a:t>
            </a:r>
            <a:r>
              <a:rPr lang="en-GB" sz="2400" dirty="0" smtClean="0"/>
              <a:t> have agreed to commission a “</a:t>
            </a:r>
            <a:r>
              <a:rPr lang="en-GB" sz="2400" b="1" dirty="0" smtClean="0"/>
              <a:t>Point </a:t>
            </a:r>
            <a:r>
              <a:rPr lang="en-GB" sz="2400" b="1" dirty="0"/>
              <a:t>of Dispensing Counselling and Interventions </a:t>
            </a:r>
            <a:r>
              <a:rPr lang="en-GB" sz="2400" b="1" dirty="0" smtClean="0"/>
              <a:t>Service</a:t>
            </a:r>
            <a:r>
              <a:rPr lang="en-GB" sz="2400" dirty="0" smtClean="0"/>
              <a:t>” </a:t>
            </a:r>
            <a:r>
              <a:rPr lang="en-GB" sz="2400" dirty="0"/>
              <a:t>within Community Pharmacies across North East </a:t>
            </a:r>
            <a:r>
              <a:rPr lang="en-GB" sz="2400" dirty="0" smtClean="0"/>
              <a:t>Lincolnshire from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December 2017 until 31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March 2019.</a:t>
            </a:r>
          </a:p>
          <a:p>
            <a:endParaRPr lang="en-GB" sz="2400" dirty="0" smtClean="0"/>
          </a:p>
          <a:p>
            <a:r>
              <a:rPr lang="en-GB" sz="2400" dirty="0" smtClean="0"/>
              <a:t>Interim solution - long term plan for embedding of electronic repeat dispensing to reduce medicines waste</a:t>
            </a:r>
          </a:p>
          <a:p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943848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Key aims of scheme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7929618" cy="4125923"/>
          </a:xfrm>
        </p:spPr>
        <p:txBody>
          <a:bodyPr>
            <a:normAutofit fontScale="92500"/>
          </a:bodyPr>
          <a:lstStyle/>
          <a:p>
            <a:r>
              <a:rPr lang="en-GB" dirty="0"/>
              <a:t>Proposed service will support adherence to repeat medication through an intervention by the pharmacist</a:t>
            </a:r>
          </a:p>
          <a:p>
            <a:r>
              <a:rPr lang="en-GB" dirty="0" smtClean="0"/>
              <a:t>Reduce unwanted medicines dispensed</a:t>
            </a:r>
          </a:p>
          <a:p>
            <a:r>
              <a:rPr lang="en-GB" dirty="0" smtClean="0"/>
              <a:t>Notify prescriber items not dispensed</a:t>
            </a:r>
          </a:p>
          <a:p>
            <a:r>
              <a:rPr lang="en-GB" dirty="0" smtClean="0"/>
              <a:t>Promote and support good prescribing practices</a:t>
            </a:r>
          </a:p>
          <a:p>
            <a:r>
              <a:rPr lang="en-GB" dirty="0" smtClean="0"/>
              <a:t>Reduce unnecessary prescribing costs</a:t>
            </a:r>
          </a:p>
          <a:p>
            <a:r>
              <a:rPr lang="en-GB" dirty="0" smtClean="0"/>
              <a:t>Highlight over or under usage of medicines to the prescriber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43848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7635"/>
                </a:solidFill>
              </a:rPr>
              <a:t>Local </a:t>
            </a:r>
            <a:r>
              <a:rPr lang="en-GB" dirty="0" smtClean="0">
                <a:solidFill>
                  <a:srgbClr val="007635"/>
                </a:solidFill>
              </a:rPr>
              <a:t>Context</a:t>
            </a:r>
            <a:endParaRPr lang="en-GB" dirty="0">
              <a:solidFill>
                <a:srgbClr val="0076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635"/>
              </a:buClr>
            </a:pPr>
            <a:r>
              <a:rPr lang="en-GB" dirty="0" smtClean="0"/>
              <a:t>“Pharmacy can be seen as a cost”</a:t>
            </a:r>
          </a:p>
          <a:p>
            <a:pPr>
              <a:buClr>
                <a:srgbClr val="007635"/>
              </a:buClr>
            </a:pPr>
            <a:r>
              <a:rPr lang="en-GB" dirty="0" smtClean="0"/>
              <a:t>“Managed repeats cause waste”</a:t>
            </a:r>
          </a:p>
          <a:p>
            <a:pPr>
              <a:buClr>
                <a:srgbClr val="007635"/>
              </a:buClr>
            </a:pPr>
            <a:r>
              <a:rPr lang="en-GB" dirty="0" smtClean="0"/>
              <a:t> LPC responded with “Not dispensed audit” in</a:t>
            </a:r>
          </a:p>
          <a:p>
            <a:pPr marL="0" indent="0">
              <a:buClr>
                <a:srgbClr val="007635"/>
              </a:buClr>
              <a:buNone/>
            </a:pPr>
            <a:r>
              <a:rPr lang="en-GB" dirty="0" smtClean="0"/>
              <a:t>     2012 and 2016</a:t>
            </a:r>
          </a:p>
          <a:p>
            <a:pPr>
              <a:buClr>
                <a:srgbClr val="007635"/>
              </a:buClr>
            </a:pPr>
            <a:r>
              <a:rPr lang="en-GB" dirty="0" smtClean="0"/>
              <a:t> Clearly showed pharmacy not the main cause</a:t>
            </a:r>
          </a:p>
          <a:p>
            <a:pPr marL="0" indent="0">
              <a:buClr>
                <a:srgbClr val="007635"/>
              </a:buClr>
              <a:buNone/>
            </a:pPr>
            <a:r>
              <a:rPr lang="en-GB" dirty="0" smtClean="0"/>
              <a:t>    of “waste”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43848" cy="11430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7635"/>
                </a:solidFill>
              </a:rPr>
              <a:t>Local audit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929618" cy="4125923"/>
          </a:xfrm>
        </p:spPr>
        <p:txBody>
          <a:bodyPr/>
          <a:lstStyle/>
          <a:p>
            <a:r>
              <a:rPr lang="en-GB" dirty="0" smtClean="0"/>
              <a:t>June 2016 Community Pharmacy Humber/NHS England audit across Humber pharmacies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63054696"/>
              </p:ext>
            </p:extLst>
          </p:nvPr>
        </p:nvGraphicFramePr>
        <p:xfrm>
          <a:off x="1907704" y="2852936"/>
          <a:ext cx="59766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3140968"/>
            <a:ext cx="2530192" cy="646331"/>
          </a:xfrm>
          <a:prstGeom prst="rect">
            <a:avLst/>
          </a:prstGeom>
          <a:noFill/>
          <a:ln w="158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% Figures shown are for </a:t>
            </a:r>
          </a:p>
          <a:p>
            <a:r>
              <a:rPr lang="en-GB" dirty="0" smtClean="0"/>
              <a:t>NE </a:t>
            </a:r>
            <a:r>
              <a:rPr lang="en-GB" dirty="0" err="1" smtClean="0"/>
              <a:t>Lincs</a:t>
            </a:r>
            <a:r>
              <a:rPr lang="en-GB" dirty="0" smtClean="0"/>
              <a:t> CCG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52120" y="3464133"/>
            <a:ext cx="504056" cy="323166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43848" cy="1143000"/>
          </a:xfrm>
        </p:spPr>
        <p:txBody>
          <a:bodyPr/>
          <a:lstStyle/>
          <a:p>
            <a:pPr algn="ctr"/>
            <a:r>
              <a:rPr lang="en-GB" dirty="0" smtClean="0"/>
              <a:t>Financial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Potential savings to NEL CCG £207,000 to £247,000 annually(if all pharmacies sign up)</a:t>
            </a:r>
          </a:p>
          <a:p>
            <a:r>
              <a:rPr lang="en-GB" dirty="0" smtClean="0"/>
              <a:t>Invest to save scheme – savings realised through CCG prescribing budget</a:t>
            </a:r>
          </a:p>
          <a:p>
            <a:r>
              <a:rPr lang="en-GB" dirty="0" smtClean="0"/>
              <a:t>Fees to be paid</a:t>
            </a:r>
          </a:p>
          <a:p>
            <a:pPr lvl="1"/>
            <a:r>
              <a:rPr lang="en-GB" dirty="0" smtClean="0"/>
              <a:t>£4 per intervention</a:t>
            </a:r>
          </a:p>
          <a:p>
            <a:pPr lvl="1"/>
            <a:r>
              <a:rPr lang="en-GB" dirty="0" smtClean="0"/>
              <a:t>10% of Net Ingredient cost (price as per drug tariff or DM+D) for the non-dispensed item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7635"/>
                </a:solidFill>
              </a:rPr>
              <a:t>Service </a:t>
            </a:r>
            <a:r>
              <a:rPr lang="en-GB" dirty="0" smtClean="0">
                <a:solidFill>
                  <a:srgbClr val="007635"/>
                </a:solidFill>
              </a:rPr>
              <a:t>Overview</a:t>
            </a:r>
            <a:r>
              <a:rPr lang="en-GB" dirty="0">
                <a:solidFill>
                  <a:srgbClr val="00B050"/>
                </a:solidFill>
              </a:rPr>
              <a:t/>
            </a:r>
            <a:br>
              <a:rPr lang="en-GB" dirty="0">
                <a:solidFill>
                  <a:srgbClr val="00B050"/>
                </a:solidFill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453650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635"/>
              </a:buClr>
            </a:pPr>
            <a:r>
              <a:rPr lang="en-GB" dirty="0" smtClean="0"/>
              <a:t>Mirrors the requirements of the Repeat Dispensing Service to ask:</a:t>
            </a:r>
          </a:p>
          <a:p>
            <a:pPr marL="0" indent="0" algn="ctr">
              <a:buClr>
                <a:srgbClr val="007635"/>
              </a:buClr>
              <a:buNone/>
            </a:pPr>
            <a:r>
              <a:rPr lang="en-GB" b="1" dirty="0" smtClean="0">
                <a:solidFill>
                  <a:srgbClr val="0000FF"/>
                </a:solidFill>
              </a:rPr>
              <a:t>“Are there any items on your repeat prescription that you don’t need this month? “</a:t>
            </a:r>
          </a:p>
          <a:p>
            <a:pPr marL="0" indent="0" algn="ctr">
              <a:buClr>
                <a:srgbClr val="007635"/>
              </a:buClr>
              <a:buNone/>
            </a:pPr>
            <a:endParaRPr lang="en-GB" sz="1500" b="1" dirty="0" smtClean="0">
              <a:solidFill>
                <a:srgbClr val="0000FF"/>
              </a:solidFill>
            </a:endParaRPr>
          </a:p>
          <a:p>
            <a:pPr>
              <a:buClr>
                <a:srgbClr val="007635"/>
              </a:buClr>
            </a:pPr>
            <a:r>
              <a:rPr lang="en-GB" dirty="0" smtClean="0"/>
              <a:t>The pharmacy will share with the CCG the cost saving of items that are not supplied </a:t>
            </a:r>
          </a:p>
          <a:p>
            <a:pPr>
              <a:buClr>
                <a:srgbClr val="007635"/>
              </a:buClr>
            </a:pPr>
            <a:r>
              <a:rPr lang="en-GB" dirty="0" smtClean="0"/>
              <a:t>Clinically significant interventions will be flagged to the prescriber</a:t>
            </a:r>
          </a:p>
          <a:p>
            <a:pPr>
              <a:buClr>
                <a:srgbClr val="007635"/>
              </a:buClr>
            </a:pPr>
            <a:r>
              <a:rPr lang="en-GB" dirty="0" smtClean="0"/>
              <a:t>The initiator of the unwanted item will be given appropriate feedback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" y="116632"/>
            <a:ext cx="20118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9670</TotalTime>
  <Words>880</Words>
  <Application>Microsoft Office PowerPoint</Application>
  <PresentationFormat>On-screen Show (4:3)</PresentationFormat>
  <Paragraphs>134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Point of Dispensing and Counselling Intervention Enhanced Service: Community Pharmacy</vt:lpstr>
      <vt:lpstr>PowerPoint Presentation</vt:lpstr>
      <vt:lpstr>Background</vt:lpstr>
      <vt:lpstr>Information</vt:lpstr>
      <vt:lpstr>Key aims of scheme</vt:lpstr>
      <vt:lpstr>Local Context</vt:lpstr>
      <vt:lpstr>Local audit information</vt:lpstr>
      <vt:lpstr>Financial information</vt:lpstr>
      <vt:lpstr>Service Overview </vt:lpstr>
      <vt:lpstr>Flow Chart – 1st Part normal dispensing process</vt:lpstr>
      <vt:lpstr>Flow Chart – 2nd  Part continue to PODIS</vt:lpstr>
      <vt:lpstr>Watch the webinars at:</vt:lpstr>
      <vt:lpstr>PharmOutcomes – Part 1</vt:lpstr>
      <vt:lpstr>PharmOutcomes – Part 2</vt:lpstr>
      <vt:lpstr>PharmOutcomes – Part 2</vt:lpstr>
      <vt:lpstr>PharmOutcomes – Example eRD</vt:lpstr>
      <vt:lpstr>PharmOutcomes – Repeat / Endorsing</vt:lpstr>
      <vt:lpstr>PharmOutcomes – Quantity in unit doses</vt:lpstr>
      <vt:lpstr>PharmOutcomes – Consecutive period of Treatment</vt:lpstr>
      <vt:lpstr>Patient History is in the top right hand corner</vt:lpstr>
      <vt:lpstr>PharmOutcomes – Intervention MUR</vt:lpstr>
      <vt:lpstr>PharmOutcomes – Intervention MUR</vt:lpstr>
      <vt:lpstr>PharmOutcomes – Sign post eRD / Mandatory field</vt:lpstr>
      <vt:lpstr>Claiming and Payments</vt:lpstr>
      <vt:lpstr>GP Notification</vt:lpstr>
      <vt:lpstr>Before you start</vt:lpstr>
      <vt:lpstr>eRD – The future!</vt:lpstr>
      <vt:lpstr>Summary</vt:lpstr>
      <vt:lpstr>FAQs</vt:lpstr>
      <vt:lpstr>FAQs</vt:lpstr>
      <vt:lpstr>Any 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</dc:creator>
  <cp:lastModifiedBy>Stark, Katie</cp:lastModifiedBy>
  <cp:revision>213</cp:revision>
  <cp:lastPrinted>2017-11-15T10:04:44Z</cp:lastPrinted>
  <dcterms:created xsi:type="dcterms:W3CDTF">2014-03-19T15:04:32Z</dcterms:created>
  <dcterms:modified xsi:type="dcterms:W3CDTF">2017-11-17T09:42:47Z</dcterms:modified>
</cp:coreProperties>
</file>